
<file path=[Content_Types].xml><?xml version="1.0" encoding="utf-8"?>
<Types xmlns="http://schemas.openxmlformats.org/package/2006/content-types">
  <Override PartName="/_rels/.rels" ContentType="application/vnd.openxmlformats-package.relationships+xml"/>
  <Override PartName="/ppt/notesSlides/_rels/notesSlide22.xml.rels" ContentType="application/vnd.openxmlformats-package.relationships+xml"/>
  <Override PartName="/ppt/notesSlides/_rels/notesSlide21.xml.rels" ContentType="application/vnd.openxmlformats-package.relationships+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_rels/notesSlide20.xml.rels" ContentType="application/vnd.openxmlformats-package.relationships+xml"/>
  <Override PartName="/ppt/notesSlides/_rels/notesSlide19.xml.rels" ContentType="application/vnd.openxmlformats-package.relationships+xml"/>
  <Override PartName="/ppt/notesSlides/_rels/notesSlide12.xml.rels" ContentType="application/vnd.openxmlformats-package.relationships+xml"/>
  <Override PartName="/ppt/notesSlides/_rels/notesSlide18.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2.xml.rels" ContentType="application/vnd.openxmlformats-package.relationships+xml"/>
  <Override PartName="/ppt/notesSlides/_rels/notesSlide8.xml.rels" ContentType="application/vnd.openxmlformats-package.relationships+xml"/>
  <Override PartName="/ppt/notesSlides/_rels/notesSlide1.xml.rels" ContentType="application/vnd.openxmlformats-package.relationships+xml"/>
  <Override PartName="/ppt/notesSlides/_rels/notesSlide9.xml.rels" ContentType="application/vnd.openxmlformats-package.relationships+xml"/>
  <Override PartName="/ppt/notesSlides/_rels/notesSlide17.xml.rels" ContentType="application/vnd.openxmlformats-package.relationships+xml"/>
  <Override PartName="/ppt/notesSlides/_rels/notesSlide10.xml.rels" ContentType="application/vnd.openxmlformats-package.relationships+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s/_rels/slide2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_rels/presentation.xml.rels" ContentType="application/vnd.openxmlformats-package.relationships+xml"/>
  <Override PartName="/ppt/media/image33.png" ContentType="image/png"/>
  <Override PartName="/ppt/media/image32.png" ContentType="image/png"/>
  <Override PartName="/ppt/media/image31.png" ContentType="image/png"/>
  <Override PartName="/ppt/media/image30.png" ContentType="image/png"/>
  <Override PartName="/ppt/media/image29.png" ContentType="image/png"/>
  <Override PartName="/ppt/media/image28.png" ContentType="image/png"/>
  <Override PartName="/ppt/media/image27.png" ContentType="image/png"/>
  <Override PartName="/ppt/media/image26.png" ContentType="image/png"/>
  <Override PartName="/ppt/media/image25.png" ContentType="image/png"/>
  <Override PartName="/ppt/media/image10.png" ContentType="image/png"/>
  <Override PartName="/ppt/media/image34.jpeg" ContentType="image/jpeg"/>
  <Override PartName="/ppt/media/image24.png" ContentType="image/png"/>
  <Override PartName="/ppt/media/image9.png" ContentType="image/png"/>
  <Override PartName="/ppt/media/image8.png" ContentType="image/png"/>
  <Override PartName="/ppt/media/image7.png" ContentType="image/png"/>
  <Override PartName="/ppt/media/image6.png" ContentType="image/png"/>
  <Override PartName="/ppt/media/image22.jpeg" ContentType="image/jpeg"/>
  <Override PartName="/ppt/media/image1.jpeg" ContentType="image/jpeg"/>
  <Override PartName="/ppt/media/image11.png" ContentType="image/png"/>
  <Override PartName="/ppt/media/image3.png" ContentType="image/png"/>
  <Override PartName="/ppt/media/image2.png" ContentType="image/png"/>
  <Override PartName="/ppt/media/image4.png" ContentType="image/png"/>
  <Override PartName="/ppt/media/image12.png" ContentType="image/png"/>
  <Override PartName="/ppt/media/image13.png" ContentType="image/png"/>
  <Override PartName="/ppt/media/image14.png" ContentType="image/png"/>
  <Override PartName="/ppt/media/image23.jpeg" ContentType="image/jpeg"/>
  <Override PartName="/ppt/media/image15.png" ContentType="image/png"/>
  <Override PartName="/ppt/media/image16.png" ContentType="image/png"/>
  <Override PartName="/ppt/media/image5.jpeg" ContentType="image/jpeg"/>
  <Override PartName="/ppt/media/image21.jpeg" ContentType="image/jpeg"/>
  <Override PartName="/ppt/media/image17.png" ContentType="image/png"/>
  <Override PartName="/ppt/media/image18.png" ContentType="image/png"/>
  <Override PartName="/ppt/media/image19.png" ContentType="image/png"/>
  <Override PartName="/ppt/media/image20.png" ContentType="image/pn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body"/>
          </p:nvPr>
        </p:nvSpPr>
        <p:spPr>
          <a:xfrm>
            <a:off x="777240" y="4777560"/>
            <a:ext cx="6217560" cy="4525920"/>
          </a:xfrm>
          <a:prstGeom prst="rect">
            <a:avLst/>
          </a:prstGeom>
        </p:spPr>
        <p:txBody>
          <a:bodyPr lIns="0" rIns="0" tIns="0" bIns="0"/>
          <a:p>
            <a:r>
              <a:rPr b="0" lang="en-US" sz="2000" spc="-1" strike="noStrike">
                <a:solidFill>
                  <a:srgbClr val="000000"/>
                </a:solidFill>
                <a:uFill>
                  <a:solidFill>
                    <a:srgbClr val="ffffff"/>
                  </a:solidFill>
                </a:uFill>
                <a:latin typeface="Arial"/>
              </a:rPr>
              <a:t>Click to edit the notes format</a:t>
            </a:r>
            <a:endParaRPr b="0" lang="en-US" sz="2000" spc="-1" strike="noStrike">
              <a:solidFill>
                <a:srgbClr val="000000"/>
              </a:solidFill>
              <a:uFill>
                <a:solidFill>
                  <a:srgbClr val="ffffff"/>
                </a:solidFill>
              </a:uFill>
              <a:latin typeface="Arial"/>
            </a:endParaRPr>
          </a:p>
        </p:txBody>
      </p:sp>
      <p:sp>
        <p:nvSpPr>
          <p:cNvPr id="81" name="PlaceHolder 2"/>
          <p:cNvSpPr>
            <a:spLocks noGrp="1"/>
          </p:cNvSpPr>
          <p:nvPr>
            <p:ph type="hdr"/>
          </p:nvPr>
        </p:nvSpPr>
        <p:spPr>
          <a:xfrm>
            <a:off x="0" y="0"/>
            <a:ext cx="3372840" cy="502560"/>
          </a:xfrm>
          <a:prstGeom prst="rect">
            <a:avLst/>
          </a:prstGeom>
        </p:spPr>
        <p:txBody>
          <a:bodyPr lIns="0" rIns="0" tIns="0" bIns="0"/>
          <a:p>
            <a:r>
              <a:rPr b="0" lang="en-US" sz="1400" spc="-1" strike="noStrike">
                <a:solidFill>
                  <a:srgbClr val="000000"/>
                </a:solidFill>
                <a:uFill>
                  <a:solidFill>
                    <a:srgbClr val="ffffff"/>
                  </a:solidFill>
                </a:uFill>
                <a:latin typeface="Times New Roman"/>
              </a:rPr>
              <a:t>&lt;header&gt;</a:t>
            </a:r>
            <a:endParaRPr b="0" lang="en-US" sz="1400" spc="-1" strike="noStrike">
              <a:solidFill>
                <a:srgbClr val="000000"/>
              </a:solidFill>
              <a:uFill>
                <a:solidFill>
                  <a:srgbClr val="ffffff"/>
                </a:solidFill>
              </a:uFill>
              <a:latin typeface="Times New Roman"/>
            </a:endParaRPr>
          </a:p>
        </p:txBody>
      </p:sp>
      <p:sp>
        <p:nvSpPr>
          <p:cNvPr id="82" name="PlaceHolder 3"/>
          <p:cNvSpPr>
            <a:spLocks noGrp="1"/>
          </p:cNvSpPr>
          <p:nvPr>
            <p:ph type="dt"/>
          </p:nvPr>
        </p:nvSpPr>
        <p:spPr>
          <a:xfrm>
            <a:off x="4399200" y="0"/>
            <a:ext cx="3372840" cy="502560"/>
          </a:xfrm>
          <a:prstGeom prst="rect">
            <a:avLst/>
          </a:prstGeom>
        </p:spPr>
        <p:txBody>
          <a:bodyPr lIns="0" rIns="0" tIns="0" bIns="0"/>
          <a:p>
            <a:pPr algn="r"/>
            <a:r>
              <a:rPr b="0" lang="en-US" sz="1400" spc="-1" strike="noStrike">
                <a:solidFill>
                  <a:srgbClr val="000000"/>
                </a:solidFill>
                <a:uFill>
                  <a:solidFill>
                    <a:srgbClr val="ffffff"/>
                  </a:solidFill>
                </a:uFill>
                <a:latin typeface="Times New Roman"/>
              </a:rPr>
              <a:t>&lt;date/time&gt;</a:t>
            </a:r>
            <a:endParaRPr b="0" lang="en-US" sz="1400" spc="-1" strike="noStrike">
              <a:solidFill>
                <a:srgbClr val="000000"/>
              </a:solidFill>
              <a:uFill>
                <a:solidFill>
                  <a:srgbClr val="ffffff"/>
                </a:solidFill>
              </a:uFill>
              <a:latin typeface="Times New Roman"/>
            </a:endParaRPr>
          </a:p>
        </p:txBody>
      </p:sp>
      <p:sp>
        <p:nvSpPr>
          <p:cNvPr id="83" name="PlaceHolder 4"/>
          <p:cNvSpPr>
            <a:spLocks noGrp="1"/>
          </p:cNvSpPr>
          <p:nvPr>
            <p:ph type="ftr"/>
          </p:nvPr>
        </p:nvSpPr>
        <p:spPr>
          <a:xfrm>
            <a:off x="0" y="9555480"/>
            <a:ext cx="3372840" cy="502560"/>
          </a:xfrm>
          <a:prstGeom prst="rect">
            <a:avLst/>
          </a:prstGeom>
        </p:spPr>
        <p:txBody>
          <a:bodyPr lIns="0" rIns="0" tIns="0" bIns="0" anchor="b"/>
          <a:p>
            <a:r>
              <a:rPr b="0" lang="en-US" sz="1400" spc="-1" strike="noStrike">
                <a:solidFill>
                  <a:srgbClr val="000000"/>
                </a:solidFill>
                <a:uFill>
                  <a:solidFill>
                    <a:srgbClr val="ffffff"/>
                  </a:solidFill>
                </a:uFill>
                <a:latin typeface="Times New Roman"/>
              </a:rPr>
              <a:t>&lt;footer&gt;</a:t>
            </a:r>
            <a:endParaRPr b="0" lang="en-US" sz="1400" spc="-1" strike="noStrike">
              <a:solidFill>
                <a:srgbClr val="000000"/>
              </a:solidFill>
              <a:uFill>
                <a:solidFill>
                  <a:srgbClr val="ffffff"/>
                </a:solidFill>
              </a:uFill>
              <a:latin typeface="Times New Roman"/>
            </a:endParaRPr>
          </a:p>
        </p:txBody>
      </p:sp>
      <p:sp>
        <p:nvSpPr>
          <p:cNvPr id="84" name="PlaceHolder 5"/>
          <p:cNvSpPr>
            <a:spLocks noGrp="1"/>
          </p:cNvSpPr>
          <p:nvPr>
            <p:ph type="sldNum"/>
          </p:nvPr>
        </p:nvSpPr>
        <p:spPr>
          <a:xfrm>
            <a:off x="4399200" y="9555480"/>
            <a:ext cx="3372840" cy="502560"/>
          </a:xfrm>
          <a:prstGeom prst="rect">
            <a:avLst/>
          </a:prstGeom>
        </p:spPr>
        <p:txBody>
          <a:bodyPr lIns="0" rIns="0" tIns="0" bIns="0" anchor="b"/>
          <a:p>
            <a:pPr algn="r"/>
            <a:fld id="{47DAC4C4-D1D7-43CB-BA86-8705691B193B}" type="slidenum">
              <a:rPr b="0" lang="en-US" sz="1400" spc="-1" strike="noStrike">
                <a:solidFill>
                  <a:srgbClr val="000000"/>
                </a:solidFill>
                <a:uFill>
                  <a:solidFill>
                    <a:srgbClr val="ffffff"/>
                  </a:solidFill>
                </a:uFill>
                <a:latin typeface="Times New Roman"/>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body"/>
          </p:nvPr>
        </p:nvSpPr>
        <p:spPr>
          <a:xfrm>
            <a:off x="685800" y="4400640"/>
            <a:ext cx="5486040" cy="3600000"/>
          </a:xfrm>
          <a:prstGeom prst="rect">
            <a:avLst/>
          </a:prstGeom>
        </p:spPr>
        <p:txBody>
          <a:bodyPr/>
          <a:p>
            <a:endParaRPr b="0" lang="en-US" sz="2000" spc="-1" strike="noStrike">
              <a:solidFill>
                <a:srgbClr val="000000"/>
              </a:solidFill>
              <a:uFill>
                <a:solidFill>
                  <a:srgbClr val="ffffff"/>
                </a:solidFill>
              </a:uFill>
              <a:latin typeface="Arial"/>
            </a:endParaRPr>
          </a:p>
        </p:txBody>
      </p:sp>
      <p:sp>
        <p:nvSpPr>
          <p:cNvPr id="315" name="TextShape 2"/>
          <p:cNvSpPr txBox="1"/>
          <p:nvPr/>
        </p:nvSpPr>
        <p:spPr>
          <a:xfrm>
            <a:off x="3884760" y="8685360"/>
            <a:ext cx="2971440" cy="458280"/>
          </a:xfrm>
          <a:prstGeom prst="rect">
            <a:avLst/>
          </a:prstGeom>
          <a:noFill/>
          <a:ln>
            <a:noFill/>
          </a:ln>
        </p:spPr>
        <p:txBody>
          <a:bodyPr anchor="b"/>
          <a:p>
            <a:pPr algn="r">
              <a:lnSpc>
                <a:spcPct val="100000"/>
              </a:lnSpc>
            </a:pPr>
            <a:fld id="{8880D61F-CDA6-440E-8C3F-23442262F3FB}"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body"/>
          </p:nvPr>
        </p:nvSpPr>
        <p:spPr>
          <a:xfrm>
            <a:off x="685800" y="4400640"/>
            <a:ext cx="5486040" cy="3600000"/>
          </a:xfrm>
          <a:prstGeom prst="rect">
            <a:avLst/>
          </a:prstGeom>
        </p:spPr>
        <p:txBody>
          <a:bodyPr/>
          <a:p>
            <a:endParaRPr b="0" lang="en-US" sz="2000" spc="-1" strike="noStrike">
              <a:solidFill>
                <a:srgbClr val="000000"/>
              </a:solidFill>
              <a:uFill>
                <a:solidFill>
                  <a:srgbClr val="ffffff"/>
                </a:solidFill>
              </a:uFill>
              <a:latin typeface="Arial"/>
            </a:endParaRPr>
          </a:p>
        </p:txBody>
      </p:sp>
      <p:sp>
        <p:nvSpPr>
          <p:cNvPr id="326" name="TextShape 2"/>
          <p:cNvSpPr txBox="1"/>
          <p:nvPr/>
        </p:nvSpPr>
        <p:spPr>
          <a:xfrm>
            <a:off x="3884760" y="8685360"/>
            <a:ext cx="2971440" cy="458280"/>
          </a:xfrm>
          <a:prstGeom prst="rect">
            <a:avLst/>
          </a:prstGeom>
          <a:noFill/>
          <a:ln>
            <a:noFill/>
          </a:ln>
        </p:spPr>
        <p:txBody>
          <a:bodyPr anchor="b"/>
          <a:p>
            <a:pPr algn="r">
              <a:lnSpc>
                <a:spcPct val="100000"/>
              </a:lnSpc>
            </a:pPr>
            <a:fld id="{D9624548-8983-4858-8C54-08E5CD42B43C}"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PlaceHolder 1"/>
          <p:cNvSpPr>
            <a:spLocks noGrp="1"/>
          </p:cNvSpPr>
          <p:nvPr>
            <p:ph type="body"/>
          </p:nvPr>
        </p:nvSpPr>
        <p:spPr>
          <a:xfrm>
            <a:off x="685800" y="4400640"/>
            <a:ext cx="5486040" cy="3600000"/>
          </a:xfrm>
          <a:prstGeom prst="rect">
            <a:avLst/>
          </a:prstGeom>
        </p:spPr>
        <p:txBody>
          <a:bodyPr/>
          <a:p>
            <a:r>
              <a:rPr b="0" lang="en-US" sz="2000" spc="-1" strike="noStrike">
                <a:solidFill>
                  <a:srgbClr val="000000"/>
                </a:solidFill>
                <a:uFill>
                  <a:solidFill>
                    <a:srgbClr val="ffffff"/>
                  </a:solidFill>
                </a:uFill>
                <a:latin typeface="Arial"/>
              </a:rPr>
              <a:t>Pix2pix, an image-to-image translator</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It is a cGAN, where the input of the Generator is real image rather than just some latent vector.</a:t>
            </a:r>
            <a:endParaRPr b="0" lang="en-US" sz="2000" spc="-1" strike="noStrike">
              <a:solidFill>
                <a:srgbClr val="000000"/>
              </a:solidFill>
              <a:uFill>
                <a:solidFill>
                  <a:srgbClr val="ffffff"/>
                </a:solidFill>
              </a:uFill>
              <a:latin typeface="Arial"/>
            </a:endParaRPr>
          </a:p>
          <a:p>
            <a:r>
              <a:rPr b="0" lang="en-US" sz="2000" spc="-1" strike="noStrike">
                <a:solidFill>
                  <a:srgbClr val="000000"/>
                </a:solidFill>
                <a:uFill>
                  <a:solidFill>
                    <a:srgbClr val="ffffff"/>
                  </a:solidFill>
                </a:uFill>
                <a:latin typeface="Arial"/>
              </a:rPr>
              <a:t>In this model, The Generator is trained to fool the discriminator, by generating some image in domain Y given some image in domain X. For example, mapping edges to photo, or mapping sketch to painting. The Discriminator is trained to classify between fake (the generated image) and the real (the input of the Generator) tuples. So, we can see that the adversarial is on image level in pix2pix. </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p:txBody>
      </p:sp>
      <p:sp>
        <p:nvSpPr>
          <p:cNvPr id="328" name="TextShape 2"/>
          <p:cNvSpPr txBox="1"/>
          <p:nvPr/>
        </p:nvSpPr>
        <p:spPr>
          <a:xfrm>
            <a:off x="3884760" y="8685360"/>
            <a:ext cx="2971440" cy="458280"/>
          </a:xfrm>
          <a:prstGeom prst="rect">
            <a:avLst/>
          </a:prstGeom>
          <a:noFill/>
          <a:ln>
            <a:noFill/>
          </a:ln>
        </p:spPr>
        <p:txBody>
          <a:bodyPr anchor="b"/>
          <a:p>
            <a:pPr algn="r">
              <a:lnSpc>
                <a:spcPct val="100000"/>
              </a:lnSpc>
            </a:pPr>
            <a:fld id="{2AFAD47F-A242-46E1-AF79-FB85342B53B7}"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PlaceHolder 1"/>
          <p:cNvSpPr>
            <a:spLocks noGrp="1"/>
          </p:cNvSpPr>
          <p:nvPr>
            <p:ph type="body"/>
          </p:nvPr>
        </p:nvSpPr>
        <p:spPr>
          <a:xfrm>
            <a:off x="685800" y="4400640"/>
            <a:ext cx="5486040" cy="3600000"/>
          </a:xfrm>
          <a:prstGeom prst="rect">
            <a:avLst/>
          </a:prstGeom>
        </p:spPr>
        <p:txBody>
          <a:bodyPr/>
          <a:p>
            <a:endParaRPr b="0" lang="en-US" sz="2000" spc="-1" strike="noStrike">
              <a:solidFill>
                <a:srgbClr val="000000"/>
              </a:solidFill>
              <a:uFill>
                <a:solidFill>
                  <a:srgbClr val="ffffff"/>
                </a:solidFill>
              </a:uFill>
              <a:latin typeface="Arial"/>
            </a:endParaRPr>
          </a:p>
        </p:txBody>
      </p:sp>
      <p:sp>
        <p:nvSpPr>
          <p:cNvPr id="330" name="TextShape 2"/>
          <p:cNvSpPr txBox="1"/>
          <p:nvPr/>
        </p:nvSpPr>
        <p:spPr>
          <a:xfrm>
            <a:off x="3884760" y="8685360"/>
            <a:ext cx="2971440" cy="458280"/>
          </a:xfrm>
          <a:prstGeom prst="rect">
            <a:avLst/>
          </a:prstGeom>
          <a:noFill/>
          <a:ln>
            <a:noFill/>
          </a:ln>
        </p:spPr>
        <p:txBody>
          <a:bodyPr anchor="b"/>
          <a:p>
            <a:pPr algn="r">
              <a:lnSpc>
                <a:spcPct val="100000"/>
              </a:lnSpc>
            </a:pPr>
            <a:fld id="{6C3E3D00-681D-469C-AE3F-80E38FC20454}"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body"/>
          </p:nvPr>
        </p:nvSpPr>
        <p:spPr>
          <a:xfrm>
            <a:off x="685800" y="4400640"/>
            <a:ext cx="5486040" cy="3600000"/>
          </a:xfrm>
          <a:prstGeom prst="rect">
            <a:avLst/>
          </a:prstGeom>
        </p:spPr>
        <p:txBody>
          <a:bodyPr/>
          <a:p>
            <a:pPr>
              <a:lnSpc>
                <a:spcPct val="100000"/>
              </a:lnSpc>
            </a:pPr>
            <a:r>
              <a:rPr b="0" lang="en-US" sz="2000" spc="-1" strike="noStrike">
                <a:solidFill>
                  <a:srgbClr val="000000"/>
                </a:solidFill>
                <a:uFill>
                  <a:solidFill>
                    <a:srgbClr val="ffffff"/>
                  </a:solidFill>
                </a:uFill>
                <a:latin typeface="Arial"/>
              </a:rPr>
              <a:t>cycleGAN is a variant of GAN that learns the translation/conversion between two sets of data source, these two sets of data source (they called two domains) do not correspond to each other.</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r>
              <a:rPr b="0" lang="en-US" sz="2000" spc="-1" strike="noStrike">
                <a:solidFill>
                  <a:srgbClr val="000000"/>
                </a:solidFill>
                <a:uFill>
                  <a:solidFill>
                    <a:srgbClr val="ffffff"/>
                  </a:solidFill>
                </a:uFill>
                <a:latin typeface="Arial"/>
              </a:rPr>
              <a:t>The networks contain two generators and two discriminators.</a:t>
            </a:r>
            <a:endParaRPr b="0" lang="en-US"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The generator G translates an image in domain X to an image in domain Y.</a:t>
            </a:r>
            <a:endParaRPr b="0" lang="en-US"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The discriminator Dy determines whether the input is from domain Y or is generated by the generator G.</a:t>
            </a:r>
            <a:endParaRPr b="0" lang="en-US"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And vice versa the generator F and the discriminator Dx.</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p:txBody>
      </p:sp>
      <p:sp>
        <p:nvSpPr>
          <p:cNvPr id="332" name="TextShape 2"/>
          <p:cNvSpPr txBox="1"/>
          <p:nvPr/>
        </p:nvSpPr>
        <p:spPr>
          <a:xfrm>
            <a:off x="3884760" y="8685360"/>
            <a:ext cx="2971440" cy="458280"/>
          </a:xfrm>
          <a:prstGeom prst="rect">
            <a:avLst/>
          </a:prstGeom>
          <a:noFill/>
          <a:ln>
            <a:noFill/>
          </a:ln>
        </p:spPr>
        <p:txBody>
          <a:bodyPr anchor="b"/>
          <a:p>
            <a:pPr algn="r">
              <a:lnSpc>
                <a:spcPct val="100000"/>
              </a:lnSpc>
            </a:pPr>
            <a:fld id="{FB102CDB-8E38-4F27-85E2-C909473B546C}"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PlaceHolder 1"/>
          <p:cNvSpPr>
            <a:spLocks noGrp="1"/>
          </p:cNvSpPr>
          <p:nvPr>
            <p:ph type="body"/>
          </p:nvPr>
        </p:nvSpPr>
        <p:spPr>
          <a:xfrm>
            <a:off x="685800" y="4400640"/>
            <a:ext cx="5486040" cy="3600000"/>
          </a:xfrm>
          <a:prstGeom prst="rect">
            <a:avLst/>
          </a:prstGeom>
        </p:spPr>
        <p:txBody>
          <a:bodyPr/>
          <a:p>
            <a:r>
              <a:rPr b="0" lang="en-US" sz="2000" spc="-1" strike="noStrike">
                <a:solidFill>
                  <a:srgbClr val="000000"/>
                </a:solidFill>
                <a:uFill>
                  <a:solidFill>
                    <a:srgbClr val="ffffff"/>
                  </a:solidFill>
                </a:uFill>
                <a:latin typeface="Arial"/>
              </a:rPr>
              <a:t> </a:t>
            </a:r>
            <a:endParaRPr b="0" lang="en-US" sz="2000" spc="-1" strike="noStrike">
              <a:solidFill>
                <a:srgbClr val="000000"/>
              </a:solidFill>
              <a:uFill>
                <a:solidFill>
                  <a:srgbClr val="ffffff"/>
                </a:solidFill>
              </a:uFill>
              <a:latin typeface="Arial"/>
            </a:endParaRPr>
          </a:p>
        </p:txBody>
      </p:sp>
      <p:sp>
        <p:nvSpPr>
          <p:cNvPr id="334" name="TextShape 2"/>
          <p:cNvSpPr txBox="1"/>
          <p:nvPr/>
        </p:nvSpPr>
        <p:spPr>
          <a:xfrm>
            <a:off x="3884760" y="8685360"/>
            <a:ext cx="2971440" cy="458280"/>
          </a:xfrm>
          <a:prstGeom prst="rect">
            <a:avLst/>
          </a:prstGeom>
          <a:noFill/>
          <a:ln>
            <a:noFill/>
          </a:ln>
        </p:spPr>
        <p:txBody>
          <a:bodyPr anchor="b"/>
          <a:p>
            <a:pPr algn="r">
              <a:lnSpc>
                <a:spcPct val="100000"/>
              </a:lnSpc>
            </a:pPr>
            <a:fld id="{A7A0DD68-CB23-413E-99AF-8A4EE1310C9C}"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body"/>
          </p:nvPr>
        </p:nvSpPr>
        <p:spPr>
          <a:xfrm>
            <a:off x="685800" y="4400640"/>
            <a:ext cx="5486040" cy="3600000"/>
          </a:xfrm>
          <a:prstGeom prst="rect">
            <a:avLst/>
          </a:prstGeom>
        </p:spPr>
        <p:txBody>
          <a:bodyPr/>
          <a:p>
            <a:pPr marL="228600" indent="-22824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Swapping X/x and Y/y can get the adversarial loss for F: Y -&gt; X</a:t>
            </a:r>
            <a:endParaRPr b="0" lang="en-US"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Lgan(G, Dy, X, Y) – how much you can distinguish Y (an input) from the real Y and the generated Y with the discriminator Dy</a:t>
            </a:r>
            <a:endParaRPr b="0" lang="en-US"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Lgan(G, Dx, Y, X) – how much you can distinguish X (an input) from the real X and the generated X with the discriminator Dx</a:t>
            </a:r>
            <a:endParaRPr b="0" lang="en-US"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Lcyc(G, F) – distance between X and the re-constructed X (</a:t>
            </a:r>
            <a:r>
              <a:rPr b="1" lang="en-US" sz="2000" spc="-1" strike="noStrike">
                <a:solidFill>
                  <a:srgbClr val="000000"/>
                </a:solidFill>
                <a:uFill>
                  <a:solidFill>
                    <a:srgbClr val="ffffff"/>
                  </a:solidFill>
                </a:uFill>
                <a:latin typeface="Arial"/>
              </a:rPr>
              <a:t>F(G(X))</a:t>
            </a:r>
            <a:r>
              <a:rPr b="0" lang="en-US" sz="2000" spc="-1" strike="noStrike">
                <a:solidFill>
                  <a:srgbClr val="000000"/>
                </a:solidFill>
                <a:uFill>
                  <a:solidFill>
                    <a:srgbClr val="ffffff"/>
                  </a:solidFill>
                </a:uFill>
                <a:latin typeface="Arial"/>
              </a:rPr>
              <a:t>) + the distance between Y and the re-constructed Y (</a:t>
            </a:r>
            <a:r>
              <a:rPr b="1" lang="en-US" sz="2000" spc="-1" strike="noStrike">
                <a:solidFill>
                  <a:srgbClr val="000000"/>
                </a:solidFill>
                <a:uFill>
                  <a:solidFill>
                    <a:srgbClr val="ffffff"/>
                  </a:solidFill>
                </a:uFill>
                <a:latin typeface="Arial"/>
              </a:rPr>
              <a:t>G(F(Y))</a:t>
            </a:r>
            <a:r>
              <a:rPr b="0" lang="en-US" sz="2000" spc="-1" strike="noStrike">
                <a:solidFill>
                  <a:srgbClr val="000000"/>
                </a:solidFill>
                <a:uFill>
                  <a:solidFill>
                    <a:srgbClr val="ffffff"/>
                  </a:solidFill>
                </a:uFill>
                <a:latin typeface="Arial"/>
              </a:rPr>
              <a:t>)</a:t>
            </a:r>
            <a:endParaRPr b="0" lang="en-US" sz="2000" spc="-1" strike="noStrike">
              <a:solidFill>
                <a:srgbClr val="000000"/>
              </a:solidFill>
              <a:uFill>
                <a:solidFill>
                  <a:srgbClr val="ffffff"/>
                </a:solidFill>
              </a:uFill>
              <a:latin typeface="Arial"/>
            </a:endParaRPr>
          </a:p>
        </p:txBody>
      </p:sp>
      <p:sp>
        <p:nvSpPr>
          <p:cNvPr id="336" name="TextShape 2"/>
          <p:cNvSpPr txBox="1"/>
          <p:nvPr/>
        </p:nvSpPr>
        <p:spPr>
          <a:xfrm>
            <a:off x="3884760" y="8685360"/>
            <a:ext cx="2971440" cy="458280"/>
          </a:xfrm>
          <a:prstGeom prst="rect">
            <a:avLst/>
          </a:prstGeom>
          <a:noFill/>
          <a:ln>
            <a:noFill/>
          </a:ln>
        </p:spPr>
        <p:txBody>
          <a:bodyPr anchor="b"/>
          <a:p>
            <a:pPr algn="r">
              <a:lnSpc>
                <a:spcPct val="100000"/>
              </a:lnSpc>
            </a:pPr>
            <a:fld id="{DFF7251F-9034-4D68-943D-932FE7B9B11A}"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type="body"/>
          </p:nvPr>
        </p:nvSpPr>
        <p:spPr>
          <a:xfrm>
            <a:off x="685800" y="4400640"/>
            <a:ext cx="5486040" cy="3600000"/>
          </a:xfrm>
          <a:prstGeom prst="rect">
            <a:avLst/>
          </a:prstGeom>
        </p:spPr>
        <p:txBody>
          <a:bodyPr/>
          <a:p>
            <a:pPr marL="343080" indent="-342720">
              <a:lnSpc>
                <a:spcPct val="100000"/>
              </a:lnSpc>
              <a:buClr>
                <a:srgbClr val="ff0000"/>
              </a:buClr>
              <a:buFont typeface="StarSymbol"/>
              <a:buAutoNum type="arabicPeriod"/>
            </a:pPr>
            <a:r>
              <a:rPr b="0" lang="en-US" sz="1400" spc="-1" strike="noStrike">
                <a:solidFill>
                  <a:srgbClr val="ff0000"/>
                </a:solidFill>
                <a:uFill>
                  <a:solidFill>
                    <a:srgbClr val="ffffff"/>
                  </a:solidFill>
                </a:uFill>
                <a:latin typeface="+mn-lt"/>
                <a:ea typeface="+mn-ea"/>
              </a:rPr>
              <a:t>C7s1-k denote a 7x7 Convolution-InstanceNorm-ReLU layer with k filters and stride 1.</a:t>
            </a:r>
            <a:endParaRPr b="0" lang="en-US" sz="2000" spc="-1" strike="noStrike">
              <a:solidFill>
                <a:srgbClr val="000000"/>
              </a:solidFill>
              <a:uFill>
                <a:solidFill>
                  <a:srgbClr val="ffffff"/>
                </a:solidFill>
              </a:uFill>
              <a:latin typeface="Arial"/>
            </a:endParaRPr>
          </a:p>
          <a:p>
            <a:pPr marL="343080" indent="-342720">
              <a:lnSpc>
                <a:spcPct val="100000"/>
              </a:lnSpc>
              <a:buClr>
                <a:srgbClr val="ff0000"/>
              </a:buClr>
              <a:buFont typeface="StarSymbol"/>
              <a:buAutoNum type="arabicPeriod"/>
            </a:pPr>
            <a:r>
              <a:rPr b="0" lang="en-US" sz="1400" spc="-1" strike="noStrike">
                <a:solidFill>
                  <a:srgbClr val="ff0000"/>
                </a:solidFill>
                <a:uFill>
                  <a:solidFill>
                    <a:srgbClr val="ffffff"/>
                  </a:solidFill>
                </a:uFill>
                <a:latin typeface="+mn-lt"/>
                <a:ea typeface="+mn-ea"/>
              </a:rPr>
              <a:t>Dk denotes a 3x3 Convolution-InstanceNorm-ReLU layer with k filters and stride 2.</a:t>
            </a:r>
            <a:endParaRPr b="0" lang="en-US" sz="2000" spc="-1" strike="noStrike">
              <a:solidFill>
                <a:srgbClr val="000000"/>
              </a:solidFill>
              <a:uFill>
                <a:solidFill>
                  <a:srgbClr val="ffffff"/>
                </a:solidFill>
              </a:uFill>
              <a:latin typeface="Arial"/>
            </a:endParaRPr>
          </a:p>
          <a:p>
            <a:pPr marL="343080" indent="-342720">
              <a:lnSpc>
                <a:spcPct val="100000"/>
              </a:lnSpc>
              <a:buClr>
                <a:srgbClr val="ff0000"/>
              </a:buClr>
              <a:buFont typeface="StarSymbol"/>
              <a:buAutoNum type="arabicPeriod"/>
            </a:pPr>
            <a:r>
              <a:rPr b="0" lang="en-US" sz="1400" spc="-1" strike="noStrike">
                <a:solidFill>
                  <a:srgbClr val="ff0000"/>
                </a:solidFill>
                <a:uFill>
                  <a:solidFill>
                    <a:srgbClr val="ffffff"/>
                  </a:solidFill>
                </a:uFill>
                <a:latin typeface="+mn-lt"/>
                <a:ea typeface="+mn-ea"/>
              </a:rPr>
              <a:t>Reflection padding was used to reduce artifacts.</a:t>
            </a:r>
            <a:endParaRPr b="0" lang="en-US" sz="2000" spc="-1" strike="noStrike">
              <a:solidFill>
                <a:srgbClr val="000000"/>
              </a:solidFill>
              <a:uFill>
                <a:solidFill>
                  <a:srgbClr val="ffffff"/>
                </a:solidFill>
              </a:uFill>
              <a:latin typeface="Arial"/>
            </a:endParaRPr>
          </a:p>
          <a:p>
            <a:pPr marL="343080" indent="-342720">
              <a:lnSpc>
                <a:spcPct val="100000"/>
              </a:lnSpc>
              <a:buClr>
                <a:srgbClr val="ff0000"/>
              </a:buClr>
              <a:buFont typeface="StarSymbol"/>
              <a:buAutoNum type="arabicPeriod"/>
            </a:pPr>
            <a:r>
              <a:rPr b="0" lang="en-US" sz="1400" spc="-1" strike="noStrike">
                <a:solidFill>
                  <a:srgbClr val="ff0000"/>
                </a:solidFill>
                <a:uFill>
                  <a:solidFill>
                    <a:srgbClr val="ffffff"/>
                  </a:solidFill>
                </a:uFill>
                <a:latin typeface="+mn-lt"/>
                <a:ea typeface="+mn-ea"/>
              </a:rPr>
              <a:t>Rk denotes a residual block that contains two 3x3 convolutional layers with the same number of filters on both layer.</a:t>
            </a:r>
            <a:endParaRPr b="0" lang="en-US" sz="2000" spc="-1" strike="noStrike">
              <a:solidFill>
                <a:srgbClr val="000000"/>
              </a:solidFill>
              <a:uFill>
                <a:solidFill>
                  <a:srgbClr val="ffffff"/>
                </a:solidFill>
              </a:uFill>
              <a:latin typeface="Arial"/>
            </a:endParaRPr>
          </a:p>
          <a:p>
            <a:pPr marL="343080" indent="-342720">
              <a:lnSpc>
                <a:spcPct val="100000"/>
              </a:lnSpc>
              <a:buClr>
                <a:srgbClr val="ff0000"/>
              </a:buClr>
              <a:buFont typeface="StarSymbol"/>
              <a:buAutoNum type="arabicPeriod"/>
            </a:pPr>
            <a:r>
              <a:rPr b="0" lang="en-US" sz="1400" spc="-1" strike="noStrike">
                <a:solidFill>
                  <a:srgbClr val="ff0000"/>
                </a:solidFill>
                <a:uFill>
                  <a:solidFill>
                    <a:srgbClr val="ffffff"/>
                  </a:solidFill>
                </a:uFill>
                <a:latin typeface="+mn-lt"/>
                <a:ea typeface="+mn-ea"/>
              </a:rPr>
              <a:t>Uk denotes a 3x3 Fractional-Strided-Convolution-InstanceNorm-ReLU layer with k filters and stride ½.</a:t>
            </a:r>
            <a:endParaRPr b="0" lang="en-US" sz="2000" spc="-1" strike="noStrike">
              <a:solidFill>
                <a:srgbClr val="000000"/>
              </a:solidFill>
              <a:uFill>
                <a:solidFill>
                  <a:srgbClr val="ffffff"/>
                </a:solidFill>
              </a:uFill>
              <a:latin typeface="Arial"/>
            </a:endParaRPr>
          </a:p>
          <a:p>
            <a:pPr>
              <a:lnSpc>
                <a:spcPct val="100000"/>
              </a:lnSpc>
            </a:pPr>
            <a:endParaRPr b="0" lang="en-US" sz="2000" spc="-1" strike="noStrike">
              <a:solidFill>
                <a:srgbClr val="000000"/>
              </a:solidFill>
              <a:uFill>
                <a:solidFill>
                  <a:srgbClr val="ffffff"/>
                </a:solidFill>
              </a:uFill>
              <a:latin typeface="Arial"/>
            </a:endParaRPr>
          </a:p>
        </p:txBody>
      </p:sp>
      <p:sp>
        <p:nvSpPr>
          <p:cNvPr id="338" name="TextShape 2"/>
          <p:cNvSpPr txBox="1"/>
          <p:nvPr/>
        </p:nvSpPr>
        <p:spPr>
          <a:xfrm>
            <a:off x="3884760" y="8685360"/>
            <a:ext cx="2971440" cy="458280"/>
          </a:xfrm>
          <a:prstGeom prst="rect">
            <a:avLst/>
          </a:prstGeom>
          <a:noFill/>
          <a:ln>
            <a:noFill/>
          </a:ln>
        </p:spPr>
        <p:txBody>
          <a:bodyPr anchor="b"/>
          <a:p>
            <a:pPr algn="r">
              <a:lnSpc>
                <a:spcPct val="100000"/>
              </a:lnSpc>
            </a:pPr>
            <a:fld id="{C666B10E-8151-438B-9ED5-BC399D585EEB}"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TextShape 1"/>
          <p:cNvSpPr txBox="1"/>
          <p:nvPr/>
        </p:nvSpPr>
        <p:spPr>
          <a:xfrm>
            <a:off x="3884760" y="8685360"/>
            <a:ext cx="2971440" cy="458280"/>
          </a:xfrm>
          <a:prstGeom prst="rect">
            <a:avLst/>
          </a:prstGeom>
          <a:noFill/>
          <a:ln>
            <a:noFill/>
          </a:ln>
        </p:spPr>
        <p:txBody>
          <a:bodyPr anchor="b"/>
          <a:p>
            <a:pPr algn="r">
              <a:lnSpc>
                <a:spcPct val="100000"/>
              </a:lnSpc>
            </a:pPr>
            <a:fld id="{BCF6F76C-86F4-4220-B6A6-47F6DA903C72}"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PlaceHolder 1"/>
          <p:cNvSpPr>
            <a:spLocks noGrp="1"/>
          </p:cNvSpPr>
          <p:nvPr>
            <p:ph type="body"/>
          </p:nvPr>
        </p:nvSpPr>
        <p:spPr>
          <a:xfrm>
            <a:off x="685800" y="4400640"/>
            <a:ext cx="5486040" cy="3600000"/>
          </a:xfrm>
          <a:prstGeom prst="rect">
            <a:avLst/>
          </a:prstGeom>
        </p:spPr>
        <p:txBody>
          <a:bodyPr/>
          <a:p>
            <a:r>
              <a:rPr b="0" lang="en-US" sz="2000" spc="-1" strike="noStrike">
                <a:solidFill>
                  <a:srgbClr val="000000"/>
                </a:solidFill>
                <a:uFill>
                  <a:solidFill>
                    <a:srgbClr val="ffffff"/>
                  </a:solidFill>
                </a:uFill>
                <a:latin typeface="Arial"/>
              </a:rPr>
              <a:t>Check the paper</a:t>
            </a:r>
            <a:endParaRPr b="0" lang="en-US"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Images</a:t>
            </a:r>
            <a:endParaRPr b="0" lang="en-US" sz="2000" spc="-1" strike="noStrike">
              <a:solidFill>
                <a:srgbClr val="000000"/>
              </a:solidFill>
              <a:uFill>
                <a:solidFill>
                  <a:srgbClr val="ffffff"/>
                </a:solidFill>
              </a:uFill>
              <a:latin typeface="Arial"/>
            </a:endParaRPr>
          </a:p>
          <a:p>
            <a:pPr marL="228600" indent="-228240">
              <a:lnSpc>
                <a:spcPct val="100000"/>
              </a:lnSpc>
              <a:buClr>
                <a:srgbClr val="000000"/>
              </a:buClr>
              <a:buFont typeface="StarSymbol"/>
              <a:buAutoNum type="arabicPeriod"/>
            </a:pPr>
            <a:r>
              <a:rPr b="0" lang="en-US" sz="2000" spc="-1" strike="noStrike">
                <a:solidFill>
                  <a:srgbClr val="000000"/>
                </a:solidFill>
                <a:uFill>
                  <a:solidFill>
                    <a:srgbClr val="ffffff"/>
                  </a:solidFill>
                </a:uFill>
                <a:latin typeface="Arial"/>
              </a:rPr>
              <a:t>Analysis</a:t>
            </a:r>
            <a:endParaRPr b="0" lang="en-US" sz="2000" spc="-1" strike="noStrike">
              <a:solidFill>
                <a:srgbClr val="000000"/>
              </a:solidFill>
              <a:uFill>
                <a:solidFill>
                  <a:srgbClr val="ffffff"/>
                </a:solidFill>
              </a:uFill>
              <a:latin typeface="Arial"/>
            </a:endParaRPr>
          </a:p>
        </p:txBody>
      </p:sp>
      <p:sp>
        <p:nvSpPr>
          <p:cNvPr id="341" name="TextShape 2"/>
          <p:cNvSpPr txBox="1"/>
          <p:nvPr/>
        </p:nvSpPr>
        <p:spPr>
          <a:xfrm>
            <a:off x="3884760" y="8685360"/>
            <a:ext cx="2971440" cy="458280"/>
          </a:xfrm>
          <a:prstGeom prst="rect">
            <a:avLst/>
          </a:prstGeom>
          <a:noFill/>
          <a:ln>
            <a:noFill/>
          </a:ln>
        </p:spPr>
        <p:txBody>
          <a:bodyPr anchor="b"/>
          <a:p>
            <a:pPr algn="r">
              <a:lnSpc>
                <a:spcPct val="100000"/>
              </a:lnSpc>
            </a:pPr>
            <a:fld id="{594E1EC3-6190-4453-B49D-88BCB1B9889F}"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TextShape 1"/>
          <p:cNvSpPr txBox="1"/>
          <p:nvPr/>
        </p:nvSpPr>
        <p:spPr>
          <a:xfrm>
            <a:off x="3884760" y="8685360"/>
            <a:ext cx="2971440" cy="458280"/>
          </a:xfrm>
          <a:prstGeom prst="rect">
            <a:avLst/>
          </a:prstGeom>
          <a:noFill/>
          <a:ln>
            <a:noFill/>
          </a:ln>
        </p:spPr>
        <p:txBody>
          <a:bodyPr anchor="b"/>
          <a:p>
            <a:pPr algn="r">
              <a:lnSpc>
                <a:spcPct val="100000"/>
              </a:lnSpc>
            </a:pPr>
            <a:fld id="{E68D7072-6199-4B2E-9570-F3A1B41AB550}"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3884760" y="8685360"/>
            <a:ext cx="2971440" cy="458280"/>
          </a:xfrm>
          <a:prstGeom prst="rect">
            <a:avLst/>
          </a:prstGeom>
          <a:noFill/>
          <a:ln>
            <a:noFill/>
          </a:ln>
        </p:spPr>
        <p:txBody>
          <a:bodyPr anchor="b"/>
          <a:p>
            <a:pPr algn="r">
              <a:lnSpc>
                <a:spcPct val="100000"/>
              </a:lnSpc>
            </a:pPr>
            <a:fld id="{80DD4499-5590-4937-8FF6-A7D5A9917282}"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PlaceHolder 1"/>
          <p:cNvSpPr>
            <a:spLocks noGrp="1"/>
          </p:cNvSpPr>
          <p:nvPr>
            <p:ph type="body"/>
          </p:nvPr>
        </p:nvSpPr>
        <p:spPr>
          <a:xfrm>
            <a:off x="685800" y="4400640"/>
            <a:ext cx="5486040" cy="3600000"/>
          </a:xfrm>
          <a:prstGeom prst="rect">
            <a:avLst/>
          </a:prstGeom>
        </p:spPr>
        <p:txBody>
          <a:bodyPr/>
          <a:p>
            <a:endParaRPr b="0" lang="en-US" sz="2000" spc="-1" strike="noStrike">
              <a:solidFill>
                <a:srgbClr val="000000"/>
              </a:solidFill>
              <a:uFill>
                <a:solidFill>
                  <a:srgbClr val="ffffff"/>
                </a:solidFill>
              </a:uFill>
              <a:latin typeface="Arial"/>
            </a:endParaRPr>
          </a:p>
        </p:txBody>
      </p:sp>
      <p:sp>
        <p:nvSpPr>
          <p:cNvPr id="344" name="TextShape 2"/>
          <p:cNvSpPr txBox="1"/>
          <p:nvPr/>
        </p:nvSpPr>
        <p:spPr>
          <a:xfrm>
            <a:off x="3884760" y="8685360"/>
            <a:ext cx="2971440" cy="458280"/>
          </a:xfrm>
          <a:prstGeom prst="rect">
            <a:avLst/>
          </a:prstGeom>
          <a:noFill/>
          <a:ln>
            <a:noFill/>
          </a:ln>
        </p:spPr>
        <p:txBody>
          <a:bodyPr anchor="b"/>
          <a:p>
            <a:pPr algn="r">
              <a:lnSpc>
                <a:spcPct val="100000"/>
              </a:lnSpc>
            </a:pPr>
            <a:fld id="{9B3185F6-7421-4FCA-AA65-9CF69F2F6C39}"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type="body"/>
          </p:nvPr>
        </p:nvSpPr>
        <p:spPr>
          <a:xfrm>
            <a:off x="685800" y="4400640"/>
            <a:ext cx="5486040" cy="3600000"/>
          </a:xfrm>
          <a:prstGeom prst="rect">
            <a:avLst/>
          </a:prstGeom>
        </p:spPr>
        <p:txBody>
          <a:bodyPr/>
          <a:p>
            <a:r>
              <a:rPr b="0" lang="en-US" sz="2000" spc="-1" strike="noStrike">
                <a:solidFill>
                  <a:srgbClr val="000000"/>
                </a:solidFill>
                <a:uFill>
                  <a:solidFill>
                    <a:srgbClr val="ffffff"/>
                  </a:solidFill>
                </a:uFill>
                <a:latin typeface="Arial"/>
              </a:rPr>
              <a:t>Play video</a:t>
            </a:r>
            <a:endParaRPr b="0" lang="en-US" sz="2000" spc="-1" strike="noStrike">
              <a:solidFill>
                <a:srgbClr val="000000"/>
              </a:solidFill>
              <a:uFill>
                <a:solidFill>
                  <a:srgbClr val="ffffff"/>
                </a:solidFill>
              </a:uFill>
              <a:latin typeface="Arial"/>
            </a:endParaRPr>
          </a:p>
          <a:p>
            <a:endParaRPr b="0" lang="en-US" sz="2000" spc="-1" strike="noStrike">
              <a:solidFill>
                <a:srgbClr val="000000"/>
              </a:solidFill>
              <a:uFill>
                <a:solidFill>
                  <a:srgbClr val="ffffff"/>
                </a:solidFill>
              </a:uFill>
              <a:latin typeface="Arial"/>
            </a:endParaRPr>
          </a:p>
        </p:txBody>
      </p:sp>
      <p:sp>
        <p:nvSpPr>
          <p:cNvPr id="346" name="TextShape 2"/>
          <p:cNvSpPr txBox="1"/>
          <p:nvPr/>
        </p:nvSpPr>
        <p:spPr>
          <a:xfrm>
            <a:off x="3884760" y="8685360"/>
            <a:ext cx="2971440" cy="458280"/>
          </a:xfrm>
          <a:prstGeom prst="rect">
            <a:avLst/>
          </a:prstGeom>
          <a:noFill/>
          <a:ln>
            <a:noFill/>
          </a:ln>
        </p:spPr>
        <p:txBody>
          <a:bodyPr anchor="b"/>
          <a:p>
            <a:pPr algn="r">
              <a:lnSpc>
                <a:spcPct val="100000"/>
              </a:lnSpc>
            </a:pPr>
            <a:fld id="{9DF41837-94AA-4304-A181-40C8E5AE937A}"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body"/>
          </p:nvPr>
        </p:nvSpPr>
        <p:spPr>
          <a:xfrm>
            <a:off x="685800" y="4400640"/>
            <a:ext cx="5486040" cy="3600000"/>
          </a:xfrm>
          <a:prstGeom prst="rect">
            <a:avLst/>
          </a:prstGeom>
        </p:spPr>
        <p:txBody>
          <a:bodyPr/>
          <a:p>
            <a:endParaRPr b="0" lang="en-US" sz="2000" spc="-1" strike="noStrike">
              <a:solidFill>
                <a:srgbClr val="000000"/>
              </a:solidFill>
              <a:uFill>
                <a:solidFill>
                  <a:srgbClr val="ffffff"/>
                </a:solidFill>
              </a:uFill>
              <a:latin typeface="Arial"/>
            </a:endParaRPr>
          </a:p>
        </p:txBody>
      </p:sp>
      <p:sp>
        <p:nvSpPr>
          <p:cNvPr id="348" name="TextShape 2"/>
          <p:cNvSpPr txBox="1"/>
          <p:nvPr/>
        </p:nvSpPr>
        <p:spPr>
          <a:xfrm>
            <a:off x="3884760" y="8685360"/>
            <a:ext cx="2971440" cy="458280"/>
          </a:xfrm>
          <a:prstGeom prst="rect">
            <a:avLst/>
          </a:prstGeom>
          <a:noFill/>
          <a:ln>
            <a:noFill/>
          </a:ln>
        </p:spPr>
        <p:txBody>
          <a:bodyPr anchor="b"/>
          <a:p>
            <a:pPr algn="r">
              <a:lnSpc>
                <a:spcPct val="100000"/>
              </a:lnSpc>
            </a:pPr>
            <a:fld id="{B29C27D7-D8FD-45B7-8B17-3A79006D96C6}"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TextShape 1"/>
          <p:cNvSpPr txBox="1"/>
          <p:nvPr/>
        </p:nvSpPr>
        <p:spPr>
          <a:xfrm>
            <a:off x="3884760" y="8685360"/>
            <a:ext cx="2971440" cy="458280"/>
          </a:xfrm>
          <a:prstGeom prst="rect">
            <a:avLst/>
          </a:prstGeom>
          <a:noFill/>
          <a:ln>
            <a:noFill/>
          </a:ln>
        </p:spPr>
        <p:txBody>
          <a:bodyPr anchor="b"/>
          <a:p>
            <a:pPr algn="r">
              <a:lnSpc>
                <a:spcPct val="100000"/>
              </a:lnSpc>
            </a:pPr>
            <a:fld id="{264CDB44-2117-4F0D-98DC-870BC70D4E2F}"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TextShape 1"/>
          <p:cNvSpPr txBox="1"/>
          <p:nvPr/>
        </p:nvSpPr>
        <p:spPr>
          <a:xfrm>
            <a:off x="3884760" y="8685360"/>
            <a:ext cx="2971440" cy="458280"/>
          </a:xfrm>
          <a:prstGeom prst="rect">
            <a:avLst/>
          </a:prstGeom>
          <a:noFill/>
          <a:ln>
            <a:noFill/>
          </a:ln>
        </p:spPr>
        <p:txBody>
          <a:bodyPr anchor="b"/>
          <a:p>
            <a:pPr algn="r">
              <a:lnSpc>
                <a:spcPct val="100000"/>
              </a:lnSpc>
            </a:pPr>
            <a:fld id="{8A537940-1D70-4115-9595-E4EDA7F101FE}"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TextShape 1"/>
          <p:cNvSpPr txBox="1"/>
          <p:nvPr/>
        </p:nvSpPr>
        <p:spPr>
          <a:xfrm>
            <a:off x="3884760" y="8685360"/>
            <a:ext cx="2971440" cy="458280"/>
          </a:xfrm>
          <a:prstGeom prst="rect">
            <a:avLst/>
          </a:prstGeom>
          <a:noFill/>
          <a:ln>
            <a:noFill/>
          </a:ln>
        </p:spPr>
        <p:txBody>
          <a:bodyPr anchor="b"/>
          <a:p>
            <a:pPr algn="r">
              <a:lnSpc>
                <a:spcPct val="100000"/>
              </a:lnSpc>
            </a:pPr>
            <a:fld id="{36B3686E-B408-4DCA-9D12-41A5AE893937}"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TextShape 1"/>
          <p:cNvSpPr txBox="1"/>
          <p:nvPr/>
        </p:nvSpPr>
        <p:spPr>
          <a:xfrm>
            <a:off x="3884760" y="8685360"/>
            <a:ext cx="2971440" cy="458280"/>
          </a:xfrm>
          <a:prstGeom prst="rect">
            <a:avLst/>
          </a:prstGeom>
          <a:noFill/>
          <a:ln>
            <a:noFill/>
          </a:ln>
        </p:spPr>
        <p:txBody>
          <a:bodyPr anchor="b"/>
          <a:p>
            <a:pPr algn="r">
              <a:lnSpc>
                <a:spcPct val="100000"/>
              </a:lnSpc>
            </a:pPr>
            <a:fld id="{D5063D48-A340-44D6-8226-7A391FD1C71B}"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Shape 1"/>
          <p:cNvSpPr txBox="1"/>
          <p:nvPr/>
        </p:nvSpPr>
        <p:spPr>
          <a:xfrm>
            <a:off x="3884760" y="8685360"/>
            <a:ext cx="2971440" cy="458280"/>
          </a:xfrm>
          <a:prstGeom prst="rect">
            <a:avLst/>
          </a:prstGeom>
          <a:noFill/>
          <a:ln>
            <a:noFill/>
          </a:ln>
        </p:spPr>
        <p:txBody>
          <a:bodyPr anchor="b"/>
          <a:p>
            <a:pPr algn="r">
              <a:lnSpc>
                <a:spcPct val="100000"/>
              </a:lnSpc>
            </a:pPr>
            <a:fld id="{F3C65AD2-7692-4EBB-8FAC-9E60B6117CEE}"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type="body"/>
          </p:nvPr>
        </p:nvSpPr>
        <p:spPr>
          <a:xfrm>
            <a:off x="685800" y="4400640"/>
            <a:ext cx="5486040" cy="3600000"/>
          </a:xfrm>
          <a:prstGeom prst="rect">
            <a:avLst/>
          </a:prstGeom>
        </p:spPr>
        <p:txBody>
          <a:bodyPr/>
          <a:p>
            <a:endParaRPr b="0" lang="en-US" sz="2000" spc="-1" strike="noStrike">
              <a:solidFill>
                <a:srgbClr val="000000"/>
              </a:solidFill>
              <a:uFill>
                <a:solidFill>
                  <a:srgbClr val="ffffff"/>
                </a:solidFill>
              </a:uFill>
              <a:latin typeface="Arial"/>
            </a:endParaRPr>
          </a:p>
        </p:txBody>
      </p:sp>
      <p:sp>
        <p:nvSpPr>
          <p:cNvPr id="323" name="TextShape 2"/>
          <p:cNvSpPr txBox="1"/>
          <p:nvPr/>
        </p:nvSpPr>
        <p:spPr>
          <a:xfrm>
            <a:off x="3884760" y="8685360"/>
            <a:ext cx="2971440" cy="458280"/>
          </a:xfrm>
          <a:prstGeom prst="rect">
            <a:avLst/>
          </a:prstGeom>
          <a:noFill/>
          <a:ln>
            <a:noFill/>
          </a:ln>
        </p:spPr>
        <p:txBody>
          <a:bodyPr anchor="b"/>
          <a:p>
            <a:pPr algn="r">
              <a:lnSpc>
                <a:spcPct val="100000"/>
              </a:lnSpc>
            </a:pPr>
            <a:fld id="{7E5FAE42-FA15-4B82-94B3-192DEE4BA577}"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TextShape 1"/>
          <p:cNvSpPr txBox="1"/>
          <p:nvPr/>
        </p:nvSpPr>
        <p:spPr>
          <a:xfrm>
            <a:off x="3884760" y="8685360"/>
            <a:ext cx="2971440" cy="458280"/>
          </a:xfrm>
          <a:prstGeom prst="rect">
            <a:avLst/>
          </a:prstGeom>
          <a:noFill/>
          <a:ln>
            <a:noFill/>
          </a:ln>
        </p:spPr>
        <p:txBody>
          <a:bodyPr anchor="b"/>
          <a:p>
            <a:pPr algn="r">
              <a:lnSpc>
                <a:spcPct val="100000"/>
              </a:lnSpc>
            </a:pPr>
            <a:fld id="{1F2DD648-7A4F-49C6-8481-3A338E0B98D8}" type="slidenum">
              <a:rPr b="0" lang="en-US" sz="1200" spc="-1" strike="noStrike">
                <a:solidFill>
                  <a:srgbClr val="000000"/>
                </a:solidFill>
                <a:uFill>
                  <a:solidFill>
                    <a:srgbClr val="ffffff"/>
                  </a:solidFill>
                </a:uFill>
                <a:latin typeface="+mn-lt"/>
                <a:ea typeface="+mn-ea"/>
              </a:rPr>
              <a:t>&lt;number&gt;</a:t>
            </a:fld>
            <a:endParaRPr b="0" lang="en-US"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28" name="PlaceHolder 2"/>
          <p:cNvSpPr>
            <a:spLocks noGrp="1"/>
          </p:cNvSpPr>
          <p:nvPr>
            <p:ph type="body"/>
          </p:nvPr>
        </p:nvSpPr>
        <p:spPr>
          <a:xfrm>
            <a:off x="685800" y="2142000"/>
            <a:ext cx="1013112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29" name="PlaceHolder 3"/>
          <p:cNvSpPr>
            <a:spLocks noGrp="1"/>
          </p:cNvSpPr>
          <p:nvPr>
            <p:ph type="body"/>
          </p:nvPr>
        </p:nvSpPr>
        <p:spPr>
          <a:xfrm>
            <a:off x="685800" y="4047840"/>
            <a:ext cx="1013112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31" name="PlaceHolder 2"/>
          <p:cNvSpPr>
            <a:spLocks noGrp="1"/>
          </p:cNvSpPr>
          <p:nvPr>
            <p:ph type="body"/>
          </p:nvPr>
        </p:nvSpPr>
        <p:spPr>
          <a:xfrm>
            <a:off x="685800" y="214200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32" name="PlaceHolder 3"/>
          <p:cNvSpPr>
            <a:spLocks noGrp="1"/>
          </p:cNvSpPr>
          <p:nvPr>
            <p:ph type="body"/>
          </p:nvPr>
        </p:nvSpPr>
        <p:spPr>
          <a:xfrm>
            <a:off x="5877360" y="214200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33" name="PlaceHolder 4"/>
          <p:cNvSpPr>
            <a:spLocks noGrp="1"/>
          </p:cNvSpPr>
          <p:nvPr>
            <p:ph type="body"/>
          </p:nvPr>
        </p:nvSpPr>
        <p:spPr>
          <a:xfrm>
            <a:off x="5877360" y="404784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34" name="PlaceHolder 5"/>
          <p:cNvSpPr>
            <a:spLocks noGrp="1"/>
          </p:cNvSpPr>
          <p:nvPr>
            <p:ph type="body"/>
          </p:nvPr>
        </p:nvSpPr>
        <p:spPr>
          <a:xfrm>
            <a:off x="685800" y="404784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36" name="PlaceHolder 2"/>
          <p:cNvSpPr>
            <a:spLocks noGrp="1"/>
          </p:cNvSpPr>
          <p:nvPr>
            <p:ph type="body"/>
          </p:nvPr>
        </p:nvSpPr>
        <p:spPr>
          <a:xfrm>
            <a:off x="685800" y="2142000"/>
            <a:ext cx="10131120" cy="364860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37" name="PlaceHolder 3"/>
          <p:cNvSpPr>
            <a:spLocks noGrp="1"/>
          </p:cNvSpPr>
          <p:nvPr>
            <p:ph type="body"/>
          </p:nvPr>
        </p:nvSpPr>
        <p:spPr>
          <a:xfrm>
            <a:off x="685800" y="2142000"/>
            <a:ext cx="10131120" cy="364860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pic>
        <p:nvPicPr>
          <p:cNvPr id="38" name="" descr=""/>
          <p:cNvPicPr/>
          <p:nvPr/>
        </p:nvPicPr>
        <p:blipFill>
          <a:blip r:embed="rId2"/>
          <a:stretch/>
        </p:blipFill>
        <p:spPr>
          <a:xfrm>
            <a:off x="3465000" y="2141640"/>
            <a:ext cx="4572720" cy="3648600"/>
          </a:xfrm>
          <a:prstGeom prst="rect">
            <a:avLst/>
          </a:prstGeom>
          <a:ln>
            <a:noFill/>
          </a:ln>
        </p:spPr>
      </p:pic>
      <p:pic>
        <p:nvPicPr>
          <p:cNvPr id="39" name="" descr=""/>
          <p:cNvPicPr/>
          <p:nvPr/>
        </p:nvPicPr>
        <p:blipFill>
          <a:blip r:embed="rId3"/>
          <a:stretch/>
        </p:blipFill>
        <p:spPr>
          <a:xfrm>
            <a:off x="3465000" y="2141640"/>
            <a:ext cx="4572720" cy="36486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47" name="PlaceHolder 2"/>
          <p:cNvSpPr>
            <a:spLocks noGrp="1"/>
          </p:cNvSpPr>
          <p:nvPr>
            <p:ph type="subTitle"/>
          </p:nvPr>
        </p:nvSpPr>
        <p:spPr>
          <a:xfrm>
            <a:off x="685800" y="2142000"/>
            <a:ext cx="10131120" cy="3648600"/>
          </a:xfrm>
          <a:prstGeom prst="rect">
            <a:avLst/>
          </a:prstGeom>
        </p:spPr>
        <p:txBody>
          <a:bodyPr lIns="0" rIns="0" tIns="0" bIns="0" anchor="ctr"/>
          <a:p>
            <a:pPr algn="ctr"/>
            <a:endParaRPr b="0" lang="en-US" sz="3200" spc="-1" strike="noStrike">
              <a:solidFill>
                <a:srgbClr val="ffffff"/>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49" name="PlaceHolder 2"/>
          <p:cNvSpPr>
            <a:spLocks noGrp="1"/>
          </p:cNvSpPr>
          <p:nvPr>
            <p:ph type="body"/>
          </p:nvPr>
        </p:nvSpPr>
        <p:spPr>
          <a:xfrm>
            <a:off x="685800" y="2142000"/>
            <a:ext cx="10131120" cy="364860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51" name="PlaceHolder 2"/>
          <p:cNvSpPr>
            <a:spLocks noGrp="1"/>
          </p:cNvSpPr>
          <p:nvPr>
            <p:ph type="body"/>
          </p:nvPr>
        </p:nvSpPr>
        <p:spPr>
          <a:xfrm>
            <a:off x="685800" y="2142000"/>
            <a:ext cx="4943880" cy="364860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52" name="PlaceHolder 3"/>
          <p:cNvSpPr>
            <a:spLocks noGrp="1"/>
          </p:cNvSpPr>
          <p:nvPr>
            <p:ph type="body"/>
          </p:nvPr>
        </p:nvSpPr>
        <p:spPr>
          <a:xfrm>
            <a:off x="5877360" y="2142000"/>
            <a:ext cx="4943880" cy="364860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85800" y="609480"/>
            <a:ext cx="10131120" cy="6749640"/>
          </a:xfrm>
          <a:prstGeom prst="rect">
            <a:avLst/>
          </a:prstGeom>
        </p:spPr>
        <p:txBody>
          <a:bodyPr lIns="0" rIns="0" tIns="0" bIns="0" anchor="ctr"/>
          <a:p>
            <a:pPr algn="ctr"/>
            <a:endParaRPr b="0" lang="en-US" sz="3200" spc="-1" strike="noStrike">
              <a:solidFill>
                <a:srgbClr val="ffffff"/>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56" name="PlaceHolder 2"/>
          <p:cNvSpPr>
            <a:spLocks noGrp="1"/>
          </p:cNvSpPr>
          <p:nvPr>
            <p:ph type="body"/>
          </p:nvPr>
        </p:nvSpPr>
        <p:spPr>
          <a:xfrm>
            <a:off x="685800" y="214200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57" name="PlaceHolder 3"/>
          <p:cNvSpPr>
            <a:spLocks noGrp="1"/>
          </p:cNvSpPr>
          <p:nvPr>
            <p:ph type="body"/>
          </p:nvPr>
        </p:nvSpPr>
        <p:spPr>
          <a:xfrm>
            <a:off x="685800" y="404784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58" name="PlaceHolder 4"/>
          <p:cNvSpPr>
            <a:spLocks noGrp="1"/>
          </p:cNvSpPr>
          <p:nvPr>
            <p:ph type="body"/>
          </p:nvPr>
        </p:nvSpPr>
        <p:spPr>
          <a:xfrm>
            <a:off x="5877360" y="2142000"/>
            <a:ext cx="4943880" cy="364860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7" name="PlaceHolder 2"/>
          <p:cNvSpPr>
            <a:spLocks noGrp="1"/>
          </p:cNvSpPr>
          <p:nvPr>
            <p:ph type="subTitle"/>
          </p:nvPr>
        </p:nvSpPr>
        <p:spPr>
          <a:xfrm>
            <a:off x="685800" y="2142000"/>
            <a:ext cx="10131120" cy="3648600"/>
          </a:xfrm>
          <a:prstGeom prst="rect">
            <a:avLst/>
          </a:prstGeom>
        </p:spPr>
        <p:txBody>
          <a:bodyPr lIns="0" rIns="0" tIns="0" bIns="0" anchor="ctr"/>
          <a:p>
            <a:pPr algn="ctr"/>
            <a:endParaRPr b="0" lang="en-US" sz="3200" spc="-1" strike="noStrike">
              <a:solidFill>
                <a:srgbClr val="ffffff"/>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60" name="PlaceHolder 2"/>
          <p:cNvSpPr>
            <a:spLocks noGrp="1"/>
          </p:cNvSpPr>
          <p:nvPr>
            <p:ph type="body"/>
          </p:nvPr>
        </p:nvSpPr>
        <p:spPr>
          <a:xfrm>
            <a:off x="685800" y="2142000"/>
            <a:ext cx="4943880" cy="364860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61" name="PlaceHolder 3"/>
          <p:cNvSpPr>
            <a:spLocks noGrp="1"/>
          </p:cNvSpPr>
          <p:nvPr>
            <p:ph type="body"/>
          </p:nvPr>
        </p:nvSpPr>
        <p:spPr>
          <a:xfrm>
            <a:off x="5877360" y="214200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62" name="PlaceHolder 4"/>
          <p:cNvSpPr>
            <a:spLocks noGrp="1"/>
          </p:cNvSpPr>
          <p:nvPr>
            <p:ph type="body"/>
          </p:nvPr>
        </p:nvSpPr>
        <p:spPr>
          <a:xfrm>
            <a:off x="5877360" y="404784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64" name="PlaceHolder 2"/>
          <p:cNvSpPr>
            <a:spLocks noGrp="1"/>
          </p:cNvSpPr>
          <p:nvPr>
            <p:ph type="body"/>
          </p:nvPr>
        </p:nvSpPr>
        <p:spPr>
          <a:xfrm>
            <a:off x="685800" y="214200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65" name="PlaceHolder 3"/>
          <p:cNvSpPr>
            <a:spLocks noGrp="1"/>
          </p:cNvSpPr>
          <p:nvPr>
            <p:ph type="body"/>
          </p:nvPr>
        </p:nvSpPr>
        <p:spPr>
          <a:xfrm>
            <a:off x="5877360" y="214200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66" name="PlaceHolder 4"/>
          <p:cNvSpPr>
            <a:spLocks noGrp="1"/>
          </p:cNvSpPr>
          <p:nvPr>
            <p:ph type="body"/>
          </p:nvPr>
        </p:nvSpPr>
        <p:spPr>
          <a:xfrm>
            <a:off x="685800" y="4047840"/>
            <a:ext cx="1013112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68" name="PlaceHolder 2"/>
          <p:cNvSpPr>
            <a:spLocks noGrp="1"/>
          </p:cNvSpPr>
          <p:nvPr>
            <p:ph type="body"/>
          </p:nvPr>
        </p:nvSpPr>
        <p:spPr>
          <a:xfrm>
            <a:off x="685800" y="2142000"/>
            <a:ext cx="1013112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69" name="PlaceHolder 3"/>
          <p:cNvSpPr>
            <a:spLocks noGrp="1"/>
          </p:cNvSpPr>
          <p:nvPr>
            <p:ph type="body"/>
          </p:nvPr>
        </p:nvSpPr>
        <p:spPr>
          <a:xfrm>
            <a:off x="685800" y="4047840"/>
            <a:ext cx="1013112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71" name="PlaceHolder 2"/>
          <p:cNvSpPr>
            <a:spLocks noGrp="1"/>
          </p:cNvSpPr>
          <p:nvPr>
            <p:ph type="body"/>
          </p:nvPr>
        </p:nvSpPr>
        <p:spPr>
          <a:xfrm>
            <a:off x="685800" y="214200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72" name="PlaceHolder 3"/>
          <p:cNvSpPr>
            <a:spLocks noGrp="1"/>
          </p:cNvSpPr>
          <p:nvPr>
            <p:ph type="body"/>
          </p:nvPr>
        </p:nvSpPr>
        <p:spPr>
          <a:xfrm>
            <a:off x="5877360" y="214200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73" name="PlaceHolder 4"/>
          <p:cNvSpPr>
            <a:spLocks noGrp="1"/>
          </p:cNvSpPr>
          <p:nvPr>
            <p:ph type="body"/>
          </p:nvPr>
        </p:nvSpPr>
        <p:spPr>
          <a:xfrm>
            <a:off x="5877360" y="404784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74" name="PlaceHolder 5"/>
          <p:cNvSpPr>
            <a:spLocks noGrp="1"/>
          </p:cNvSpPr>
          <p:nvPr>
            <p:ph type="body"/>
          </p:nvPr>
        </p:nvSpPr>
        <p:spPr>
          <a:xfrm>
            <a:off x="685800" y="404784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76" name="PlaceHolder 2"/>
          <p:cNvSpPr>
            <a:spLocks noGrp="1"/>
          </p:cNvSpPr>
          <p:nvPr>
            <p:ph type="body"/>
          </p:nvPr>
        </p:nvSpPr>
        <p:spPr>
          <a:xfrm>
            <a:off x="685800" y="2142000"/>
            <a:ext cx="10131120" cy="364860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77" name="PlaceHolder 3"/>
          <p:cNvSpPr>
            <a:spLocks noGrp="1"/>
          </p:cNvSpPr>
          <p:nvPr>
            <p:ph type="body"/>
          </p:nvPr>
        </p:nvSpPr>
        <p:spPr>
          <a:xfrm>
            <a:off x="685800" y="2142000"/>
            <a:ext cx="10131120" cy="364860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pic>
        <p:nvPicPr>
          <p:cNvPr id="78" name="" descr=""/>
          <p:cNvPicPr/>
          <p:nvPr/>
        </p:nvPicPr>
        <p:blipFill>
          <a:blip r:embed="rId2"/>
          <a:stretch/>
        </p:blipFill>
        <p:spPr>
          <a:xfrm>
            <a:off x="3465000" y="2141640"/>
            <a:ext cx="4572720" cy="3648600"/>
          </a:xfrm>
          <a:prstGeom prst="rect">
            <a:avLst/>
          </a:prstGeom>
          <a:ln>
            <a:noFill/>
          </a:ln>
        </p:spPr>
      </p:pic>
      <p:pic>
        <p:nvPicPr>
          <p:cNvPr id="79" name="" descr=""/>
          <p:cNvPicPr/>
          <p:nvPr/>
        </p:nvPicPr>
        <p:blipFill>
          <a:blip r:embed="rId3"/>
          <a:stretch/>
        </p:blipFill>
        <p:spPr>
          <a:xfrm>
            <a:off x="3465000" y="2141640"/>
            <a:ext cx="4572720" cy="364860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9" name="PlaceHolder 2"/>
          <p:cNvSpPr>
            <a:spLocks noGrp="1"/>
          </p:cNvSpPr>
          <p:nvPr>
            <p:ph type="body"/>
          </p:nvPr>
        </p:nvSpPr>
        <p:spPr>
          <a:xfrm>
            <a:off x="685800" y="2142000"/>
            <a:ext cx="10131120" cy="364860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11" name="PlaceHolder 2"/>
          <p:cNvSpPr>
            <a:spLocks noGrp="1"/>
          </p:cNvSpPr>
          <p:nvPr>
            <p:ph type="body"/>
          </p:nvPr>
        </p:nvSpPr>
        <p:spPr>
          <a:xfrm>
            <a:off x="685800" y="2142000"/>
            <a:ext cx="4943880" cy="364860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12" name="PlaceHolder 3"/>
          <p:cNvSpPr>
            <a:spLocks noGrp="1"/>
          </p:cNvSpPr>
          <p:nvPr>
            <p:ph type="body"/>
          </p:nvPr>
        </p:nvSpPr>
        <p:spPr>
          <a:xfrm>
            <a:off x="5877360" y="2142000"/>
            <a:ext cx="4943880" cy="364860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85800" y="609480"/>
            <a:ext cx="10131120" cy="6749640"/>
          </a:xfrm>
          <a:prstGeom prst="rect">
            <a:avLst/>
          </a:prstGeom>
        </p:spPr>
        <p:txBody>
          <a:bodyPr lIns="0" rIns="0" tIns="0" bIns="0" anchor="ctr"/>
          <a:p>
            <a:pPr algn="ctr"/>
            <a:endParaRPr b="0" lang="en-US" sz="3200" spc="-1" strike="noStrike">
              <a:solidFill>
                <a:srgbClr val="ffffff"/>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16" name="PlaceHolder 2"/>
          <p:cNvSpPr>
            <a:spLocks noGrp="1"/>
          </p:cNvSpPr>
          <p:nvPr>
            <p:ph type="body"/>
          </p:nvPr>
        </p:nvSpPr>
        <p:spPr>
          <a:xfrm>
            <a:off x="685800" y="214200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17" name="PlaceHolder 3"/>
          <p:cNvSpPr>
            <a:spLocks noGrp="1"/>
          </p:cNvSpPr>
          <p:nvPr>
            <p:ph type="body"/>
          </p:nvPr>
        </p:nvSpPr>
        <p:spPr>
          <a:xfrm>
            <a:off x="685800" y="404784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18" name="PlaceHolder 4"/>
          <p:cNvSpPr>
            <a:spLocks noGrp="1"/>
          </p:cNvSpPr>
          <p:nvPr>
            <p:ph type="body"/>
          </p:nvPr>
        </p:nvSpPr>
        <p:spPr>
          <a:xfrm>
            <a:off x="5877360" y="2142000"/>
            <a:ext cx="4943880" cy="364860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20" name="PlaceHolder 2"/>
          <p:cNvSpPr>
            <a:spLocks noGrp="1"/>
          </p:cNvSpPr>
          <p:nvPr>
            <p:ph type="body"/>
          </p:nvPr>
        </p:nvSpPr>
        <p:spPr>
          <a:xfrm>
            <a:off x="685800" y="2142000"/>
            <a:ext cx="4943880" cy="364860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21" name="PlaceHolder 3"/>
          <p:cNvSpPr>
            <a:spLocks noGrp="1"/>
          </p:cNvSpPr>
          <p:nvPr>
            <p:ph type="body"/>
          </p:nvPr>
        </p:nvSpPr>
        <p:spPr>
          <a:xfrm>
            <a:off x="5877360" y="214200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22" name="PlaceHolder 4"/>
          <p:cNvSpPr>
            <a:spLocks noGrp="1"/>
          </p:cNvSpPr>
          <p:nvPr>
            <p:ph type="body"/>
          </p:nvPr>
        </p:nvSpPr>
        <p:spPr>
          <a:xfrm>
            <a:off x="5877360" y="404784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609480"/>
            <a:ext cx="10131120" cy="1455840"/>
          </a:xfrm>
          <a:prstGeom prst="rect">
            <a:avLst/>
          </a:prstGeom>
        </p:spPr>
        <p:txBody>
          <a:bodyPr lIns="0" rIns="0" tIns="0" bIns="0" anchor="ctr"/>
          <a:p>
            <a:endParaRPr b="0" lang="en-US" sz="1800" spc="-1" strike="noStrike">
              <a:solidFill>
                <a:srgbClr val="ffffff"/>
              </a:solidFill>
              <a:uFill>
                <a:solidFill>
                  <a:srgbClr val="ffffff"/>
                </a:solidFill>
              </a:uFill>
              <a:latin typeface="Calibri"/>
            </a:endParaRPr>
          </a:p>
        </p:txBody>
      </p:sp>
      <p:sp>
        <p:nvSpPr>
          <p:cNvPr id="24" name="PlaceHolder 2"/>
          <p:cNvSpPr>
            <a:spLocks noGrp="1"/>
          </p:cNvSpPr>
          <p:nvPr>
            <p:ph type="body"/>
          </p:nvPr>
        </p:nvSpPr>
        <p:spPr>
          <a:xfrm>
            <a:off x="685800" y="214200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25" name="PlaceHolder 3"/>
          <p:cNvSpPr>
            <a:spLocks noGrp="1"/>
          </p:cNvSpPr>
          <p:nvPr>
            <p:ph type="body"/>
          </p:nvPr>
        </p:nvSpPr>
        <p:spPr>
          <a:xfrm>
            <a:off x="5877360" y="2142000"/>
            <a:ext cx="494388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
        <p:nvSpPr>
          <p:cNvPr id="26" name="PlaceHolder 4"/>
          <p:cNvSpPr>
            <a:spLocks noGrp="1"/>
          </p:cNvSpPr>
          <p:nvPr>
            <p:ph type="body"/>
          </p:nvPr>
        </p:nvSpPr>
        <p:spPr>
          <a:xfrm>
            <a:off x="685800" y="4047840"/>
            <a:ext cx="10131120" cy="1740240"/>
          </a:xfrm>
          <a:prstGeom prst="rect">
            <a:avLst/>
          </a:prstGeom>
        </p:spPr>
        <p:txBody>
          <a:bodyPr lIns="0" rIns="0" tIns="0" bIns="0"/>
          <a:p>
            <a:endParaRPr b="0" lang="en-US" sz="1800" spc="-1" strike="noStrike">
              <a:solidFill>
                <a:srgbClr val="ffffff"/>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pic>
        <p:nvPicPr>
          <p:cNvPr id="0" name="Picture 6" descr=""/>
          <p:cNvPicPr/>
          <p:nvPr/>
        </p:nvPicPr>
        <p:blipFill>
          <a:blip r:embed="rId3"/>
          <a:stretch/>
        </p:blipFill>
        <p:spPr>
          <a:xfrm>
            <a:off x="0" y="0"/>
            <a:ext cx="12188520" cy="6855840"/>
          </a:xfrm>
          <a:prstGeom prst="rect">
            <a:avLst/>
          </a:prstGeom>
          <a:ln>
            <a:noFill/>
          </a:ln>
        </p:spPr>
      </p:pic>
      <p:sp>
        <p:nvSpPr>
          <p:cNvPr id="1" name="PlaceHolder 1"/>
          <p:cNvSpPr>
            <a:spLocks noGrp="1"/>
          </p:cNvSpPr>
          <p:nvPr>
            <p:ph type="title"/>
          </p:nvPr>
        </p:nvSpPr>
        <p:spPr>
          <a:xfrm>
            <a:off x="3962520" y="1964160"/>
            <a:ext cx="7197480" cy="2421000"/>
          </a:xfrm>
          <a:prstGeom prst="rect">
            <a:avLst/>
          </a:prstGeom>
        </p:spPr>
        <p:txBody>
          <a:bodyPr anchor="b"/>
          <a:p>
            <a:pPr algn="r">
              <a:lnSpc>
                <a:spcPct val="100000"/>
              </a:lnSpc>
            </a:pPr>
            <a:r>
              <a:rPr b="0" lang="en-US" sz="4800" spc="-1" strike="noStrike" cap="all">
                <a:solidFill>
                  <a:srgbClr val="ffffff"/>
                </a:solidFill>
                <a:uFill>
                  <a:solidFill>
                    <a:srgbClr val="ffffff"/>
                  </a:solidFill>
                </a:uFill>
                <a:latin typeface="Calibri Light"/>
              </a:rPr>
              <a:t>Click to </a:t>
            </a:r>
            <a:r>
              <a:rPr b="0" lang="en-US" sz="4800" spc="-1" strike="noStrike" cap="all">
                <a:solidFill>
                  <a:srgbClr val="ffffff"/>
                </a:solidFill>
                <a:uFill>
                  <a:solidFill>
                    <a:srgbClr val="ffffff"/>
                  </a:solidFill>
                </a:uFill>
                <a:latin typeface="Calibri Light"/>
              </a:rPr>
              <a:t>edit </a:t>
            </a:r>
            <a:r>
              <a:rPr b="0" lang="en-US" sz="4800" spc="-1" strike="noStrike" cap="all">
                <a:solidFill>
                  <a:srgbClr val="ffffff"/>
                </a:solidFill>
                <a:uFill>
                  <a:solidFill>
                    <a:srgbClr val="ffffff"/>
                  </a:solidFill>
                </a:uFill>
                <a:latin typeface="Calibri Light"/>
              </a:rPr>
              <a:t>Master </a:t>
            </a:r>
            <a:r>
              <a:rPr b="0" lang="en-US" sz="4800" spc="-1" strike="noStrike" cap="all">
                <a:solidFill>
                  <a:srgbClr val="ffffff"/>
                </a:solidFill>
                <a:uFill>
                  <a:solidFill>
                    <a:srgbClr val="ffffff"/>
                  </a:solidFill>
                </a:uFill>
                <a:latin typeface="Calibri Light"/>
              </a:rPr>
              <a:t>title </a:t>
            </a:r>
            <a:r>
              <a:rPr b="0" lang="en-US" sz="4800" spc="-1" strike="noStrike" cap="all">
                <a:solidFill>
                  <a:srgbClr val="ffffff"/>
                </a:solidFill>
                <a:uFill>
                  <a:solidFill>
                    <a:srgbClr val="ffffff"/>
                  </a:solidFill>
                </a:uFill>
                <a:latin typeface="Calibri Light"/>
              </a:rPr>
              <a:t>style</a:t>
            </a:r>
            <a:endParaRPr b="0" lang="en-US" sz="1800" spc="-1" strike="noStrike">
              <a:solidFill>
                <a:srgbClr val="ffffff"/>
              </a:solidFill>
              <a:uFill>
                <a:solidFill>
                  <a:srgbClr val="ffffff"/>
                </a:solidFill>
              </a:uFill>
              <a:latin typeface="Calibri"/>
            </a:endParaRPr>
          </a:p>
        </p:txBody>
      </p:sp>
      <p:sp>
        <p:nvSpPr>
          <p:cNvPr id="2" name="PlaceHolder 2"/>
          <p:cNvSpPr>
            <a:spLocks noGrp="1"/>
          </p:cNvSpPr>
          <p:nvPr>
            <p:ph type="dt"/>
          </p:nvPr>
        </p:nvSpPr>
        <p:spPr>
          <a:xfrm>
            <a:off x="8932680" y="5870520"/>
            <a:ext cx="1599840" cy="377640"/>
          </a:xfrm>
          <a:prstGeom prst="rect">
            <a:avLst/>
          </a:prstGeom>
        </p:spPr>
        <p:txBody>
          <a:bodyPr anchor="ctr"/>
          <a:p>
            <a:pPr algn="r">
              <a:lnSpc>
                <a:spcPct val="100000"/>
              </a:lnSpc>
            </a:pPr>
            <a:r>
              <a:rPr b="0" lang="en-US" sz="1000" spc="-1" strike="noStrike">
                <a:solidFill>
                  <a:srgbClr val="ffffff"/>
                </a:solidFill>
                <a:uFill>
                  <a:solidFill>
                    <a:srgbClr val="ffffff"/>
                  </a:solidFill>
                </a:uFill>
                <a:latin typeface="Calibri"/>
              </a:rPr>
              <a:t>4/24/18</a:t>
            </a:r>
            <a:endParaRPr b="0" lang="en-US" sz="1400" spc="-1" strike="noStrike">
              <a:solidFill>
                <a:srgbClr val="ffffff"/>
              </a:solidFill>
              <a:uFill>
                <a:solidFill>
                  <a:srgbClr val="ffffff"/>
                </a:solidFill>
              </a:uFill>
              <a:latin typeface="Times New Roman"/>
            </a:endParaRPr>
          </a:p>
        </p:txBody>
      </p:sp>
      <p:sp>
        <p:nvSpPr>
          <p:cNvPr id="3" name="PlaceHolder 3"/>
          <p:cNvSpPr>
            <a:spLocks noGrp="1"/>
          </p:cNvSpPr>
          <p:nvPr>
            <p:ph type="ftr"/>
          </p:nvPr>
        </p:nvSpPr>
        <p:spPr>
          <a:xfrm>
            <a:off x="3962520" y="5870520"/>
            <a:ext cx="4893480" cy="377640"/>
          </a:xfrm>
          <a:prstGeom prst="rect">
            <a:avLst/>
          </a:prstGeom>
        </p:spPr>
        <p:txBody>
          <a:bodyPr anchor="ctr"/>
          <a:p>
            <a:endParaRPr b="0" lang="en-US" sz="2400" spc="-1" strike="noStrike">
              <a:solidFill>
                <a:srgbClr val="ffffff"/>
              </a:solidFill>
              <a:uFill>
                <a:solidFill>
                  <a:srgbClr val="ffffff"/>
                </a:solidFill>
              </a:uFill>
              <a:latin typeface="Times New Roman"/>
            </a:endParaRPr>
          </a:p>
        </p:txBody>
      </p:sp>
      <p:sp>
        <p:nvSpPr>
          <p:cNvPr id="4" name="PlaceHolder 4"/>
          <p:cNvSpPr>
            <a:spLocks noGrp="1"/>
          </p:cNvSpPr>
          <p:nvPr>
            <p:ph type="sldNum"/>
          </p:nvPr>
        </p:nvSpPr>
        <p:spPr>
          <a:xfrm>
            <a:off x="10608840" y="5870520"/>
            <a:ext cx="550800" cy="377640"/>
          </a:xfrm>
          <a:prstGeom prst="rect">
            <a:avLst/>
          </a:prstGeom>
        </p:spPr>
        <p:txBody>
          <a:bodyPr anchor="ctr"/>
          <a:p>
            <a:pPr algn="r">
              <a:lnSpc>
                <a:spcPct val="100000"/>
              </a:lnSpc>
            </a:pPr>
            <a:fld id="{BC848694-303D-4077-80FD-D05BDF4D510D}" type="slidenum">
              <a:rPr b="0" lang="en-US" sz="1000" spc="-1" strike="noStrike">
                <a:solidFill>
                  <a:srgbClr val="ffffff"/>
                </a:solidFill>
                <a:uFill>
                  <a:solidFill>
                    <a:srgbClr val="ffffff"/>
                  </a:solidFill>
                </a:uFill>
                <a:latin typeface="Calibri"/>
              </a:rPr>
              <a:t>&lt;number&gt;</a:t>
            </a:fld>
            <a:endParaRPr b="0" lang="en-US" sz="1400" spc="-1" strike="noStrike">
              <a:solidFill>
                <a:srgbClr val="ffffff"/>
              </a:solidFill>
              <a:uFill>
                <a:solidFill>
                  <a:srgbClr val="ffffff"/>
                </a:solidFill>
              </a:uFill>
              <a:latin typeface="Times New Roman"/>
            </a:endParaRPr>
          </a:p>
        </p:txBody>
      </p:sp>
      <p:sp>
        <p:nvSpPr>
          <p:cNvPr id="5" name="PlaceHolder 5"/>
          <p:cNvSpPr>
            <a:spLocks noGrp="1"/>
          </p:cNvSpPr>
          <p:nvPr>
            <p:ph type="body"/>
          </p:nvPr>
        </p:nvSpPr>
        <p:spPr>
          <a:xfrm>
            <a:off x="609480" y="1604520"/>
            <a:ext cx="10972440" cy="3977280"/>
          </a:xfrm>
          <a:prstGeom prst="rect">
            <a:avLst/>
          </a:prstGeom>
        </p:spPr>
        <p:txBody>
          <a:bodyPr lIns="0" rIns="0" tIns="0" bIns="0"/>
          <a:p>
            <a:pPr marL="432000" indent="-324000">
              <a:buClr>
                <a:srgbClr val="ffffff"/>
              </a:buClr>
              <a:buSzPct val="45000"/>
              <a:buFont typeface="Wingdings" charset="2"/>
              <a:buChar char=""/>
            </a:pPr>
            <a:r>
              <a:rPr b="0" lang="en-US" sz="1800" spc="-1" strike="noStrike">
                <a:solidFill>
                  <a:srgbClr val="ffffff"/>
                </a:solidFill>
                <a:uFill>
                  <a:solidFill>
                    <a:srgbClr val="ffffff"/>
                  </a:solidFill>
                </a:uFill>
                <a:latin typeface="Calibri"/>
              </a:rPr>
              <a:t>Click to edit the outline text format</a:t>
            </a:r>
            <a:endParaRPr b="0" lang="en-US" sz="1800" spc="-1" strike="noStrike">
              <a:solidFill>
                <a:srgbClr val="ffffff"/>
              </a:solidFill>
              <a:uFill>
                <a:solidFill>
                  <a:srgbClr val="ffffff"/>
                </a:solidFill>
              </a:uFill>
              <a:latin typeface="Calibri"/>
            </a:endParaRPr>
          </a:p>
          <a:p>
            <a:pPr lvl="1" marL="864000" indent="-324000">
              <a:buClr>
                <a:srgbClr val="ffffff"/>
              </a:buClr>
              <a:buSzPct val="75000"/>
              <a:buFont typeface="Symbol" charset="2"/>
              <a:buChar char=""/>
            </a:pPr>
            <a:r>
              <a:rPr b="0" lang="en-US" sz="1400" spc="-1" strike="noStrike">
                <a:solidFill>
                  <a:srgbClr val="ffffff"/>
                </a:solidFill>
                <a:uFill>
                  <a:solidFill>
                    <a:srgbClr val="ffffff"/>
                  </a:solidFill>
                </a:uFill>
                <a:latin typeface="Calibri"/>
              </a:rPr>
              <a:t>Second Outline Level</a:t>
            </a:r>
            <a:endParaRPr b="0" lang="en-US" sz="1400" spc="-1" strike="noStrike">
              <a:solidFill>
                <a:srgbClr val="ffffff"/>
              </a:solidFill>
              <a:uFill>
                <a:solidFill>
                  <a:srgbClr val="ffffff"/>
                </a:solidFill>
              </a:uFill>
              <a:latin typeface="Calibri"/>
            </a:endParaRPr>
          </a:p>
          <a:p>
            <a:pPr lvl="2" marL="1296000" indent="-288000">
              <a:buClr>
                <a:srgbClr val="ffffff"/>
              </a:buClr>
              <a:buSzPct val="45000"/>
              <a:buFont typeface="Wingdings" charset="2"/>
              <a:buChar char=""/>
            </a:pPr>
            <a:r>
              <a:rPr b="0" lang="en-US" sz="1200" spc="-1" strike="noStrike">
                <a:solidFill>
                  <a:srgbClr val="ffffff"/>
                </a:solidFill>
                <a:uFill>
                  <a:solidFill>
                    <a:srgbClr val="ffffff"/>
                  </a:solidFill>
                </a:uFill>
                <a:latin typeface="Calibri"/>
              </a:rPr>
              <a:t>Third Outline Level</a:t>
            </a:r>
            <a:endParaRPr b="0" lang="en-US" sz="1200" spc="-1" strike="noStrike">
              <a:solidFill>
                <a:srgbClr val="ffffff"/>
              </a:solidFill>
              <a:uFill>
                <a:solidFill>
                  <a:srgbClr val="ffffff"/>
                </a:solidFill>
              </a:uFill>
              <a:latin typeface="Calibri"/>
            </a:endParaRPr>
          </a:p>
          <a:p>
            <a:pPr lvl="3" marL="1728000" indent="-216000">
              <a:buClr>
                <a:srgbClr val="ffffff"/>
              </a:buClr>
              <a:buSzPct val="75000"/>
              <a:buFont typeface="Symbol" charset="2"/>
              <a:buChar char=""/>
            </a:pPr>
            <a:r>
              <a:rPr b="0" lang="en-US" sz="1200" spc="-1" strike="noStrike">
                <a:solidFill>
                  <a:srgbClr val="ffffff"/>
                </a:solidFill>
                <a:uFill>
                  <a:solidFill>
                    <a:srgbClr val="ffffff"/>
                  </a:solidFill>
                </a:uFill>
                <a:latin typeface="Calibri"/>
              </a:rPr>
              <a:t>Fourth Outline Level</a:t>
            </a:r>
            <a:endParaRPr b="0" lang="en-US" sz="1200" spc="-1" strike="noStrike">
              <a:solidFill>
                <a:srgbClr val="ffffff"/>
              </a:solidFill>
              <a:uFill>
                <a:solidFill>
                  <a:srgbClr val="ffffff"/>
                </a:solidFill>
              </a:uFill>
              <a:latin typeface="Calibri"/>
            </a:endParaRPr>
          </a:p>
          <a:p>
            <a:pPr lvl="4" marL="2160000" indent="-216000">
              <a:buClr>
                <a:srgbClr val="ffffff"/>
              </a:buClr>
              <a:buSzPct val="45000"/>
              <a:buFont typeface="Wingdings" charset="2"/>
              <a:buChar char=""/>
            </a:pPr>
            <a:r>
              <a:rPr b="0" lang="en-US" sz="2000" spc="-1" strike="noStrike">
                <a:solidFill>
                  <a:srgbClr val="ffffff"/>
                </a:solidFill>
                <a:uFill>
                  <a:solidFill>
                    <a:srgbClr val="ffffff"/>
                  </a:solidFill>
                </a:uFill>
                <a:latin typeface="Calibri"/>
              </a:rPr>
              <a:t>Fifth Outline Level</a:t>
            </a:r>
            <a:endParaRPr b="0" lang="en-US" sz="2000" spc="-1" strike="noStrike">
              <a:solidFill>
                <a:srgbClr val="ffffff"/>
              </a:solidFill>
              <a:uFill>
                <a:solidFill>
                  <a:srgbClr val="ffffff"/>
                </a:solidFill>
              </a:uFill>
              <a:latin typeface="Calibri"/>
            </a:endParaRPr>
          </a:p>
          <a:p>
            <a:pPr lvl="5" marL="2592000" indent="-216000">
              <a:buClr>
                <a:srgbClr val="ffffff"/>
              </a:buClr>
              <a:buSzPct val="45000"/>
              <a:buFont typeface="Wingdings" charset="2"/>
              <a:buChar char=""/>
            </a:pPr>
            <a:r>
              <a:rPr b="0" lang="en-US" sz="2000" spc="-1" strike="noStrike">
                <a:solidFill>
                  <a:srgbClr val="ffffff"/>
                </a:solidFill>
                <a:uFill>
                  <a:solidFill>
                    <a:srgbClr val="ffffff"/>
                  </a:solidFill>
                </a:uFill>
                <a:latin typeface="Calibri"/>
              </a:rPr>
              <a:t>Sixth Outline Level</a:t>
            </a:r>
            <a:endParaRPr b="0" lang="en-US" sz="2000" spc="-1" strike="noStrike">
              <a:solidFill>
                <a:srgbClr val="ffffff"/>
              </a:solidFill>
              <a:uFill>
                <a:solidFill>
                  <a:srgbClr val="ffffff"/>
                </a:solidFill>
              </a:uFill>
              <a:latin typeface="Calibri"/>
            </a:endParaRPr>
          </a:p>
          <a:p>
            <a:pPr lvl="6" marL="3024000" indent="-216000">
              <a:buClr>
                <a:srgbClr val="ffffff"/>
              </a:buClr>
              <a:buSzPct val="45000"/>
              <a:buFont typeface="Wingdings" charset="2"/>
              <a:buChar char=""/>
            </a:pPr>
            <a:r>
              <a:rPr b="0" lang="en-US" sz="2000" spc="-1" strike="noStrike">
                <a:solidFill>
                  <a:srgbClr val="ffffff"/>
                </a:solidFill>
                <a:uFill>
                  <a:solidFill>
                    <a:srgbClr val="ffffff"/>
                  </a:solidFill>
                </a:uFill>
                <a:latin typeface="Calibri"/>
              </a:rPr>
              <a:t>Seventh Outline Level</a:t>
            </a:r>
            <a:endParaRPr b="0" lang="en-US" sz="2000" spc="-1" strike="noStrike">
              <a:solidFill>
                <a:srgbClr val="ffffff"/>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pic>
        <p:nvPicPr>
          <p:cNvPr id="40" name="Picture 6" descr=""/>
          <p:cNvPicPr/>
          <p:nvPr/>
        </p:nvPicPr>
        <p:blipFill>
          <a:blip r:embed="rId3"/>
          <a:stretch/>
        </p:blipFill>
        <p:spPr>
          <a:xfrm>
            <a:off x="0" y="0"/>
            <a:ext cx="12188520" cy="6855840"/>
          </a:xfrm>
          <a:prstGeom prst="rect">
            <a:avLst/>
          </a:prstGeom>
          <a:ln>
            <a:noFill/>
          </a:ln>
        </p:spPr>
      </p:pic>
      <p:sp>
        <p:nvSpPr>
          <p:cNvPr id="41" name="PlaceHolder 1"/>
          <p:cNvSpPr>
            <a:spLocks noGrp="1"/>
          </p:cNvSpPr>
          <p:nvPr>
            <p:ph type="title"/>
          </p:nvPr>
        </p:nvSpPr>
        <p:spPr>
          <a:xfrm>
            <a:off x="685800" y="609480"/>
            <a:ext cx="10131120" cy="1455840"/>
          </a:xfrm>
          <a:prstGeom prst="rect">
            <a:avLst/>
          </a:prstGeom>
        </p:spPr>
        <p:txBody>
          <a:bodyPr anchor="ctr"/>
          <a:p>
            <a:pPr>
              <a:lnSpc>
                <a:spcPct val="100000"/>
              </a:lnSpc>
            </a:pPr>
            <a:r>
              <a:rPr b="0" lang="en-US" sz="3600" spc="-1" strike="noStrike" cap="all">
                <a:solidFill>
                  <a:srgbClr val="ffffff"/>
                </a:solidFill>
                <a:uFill>
                  <a:solidFill>
                    <a:srgbClr val="ffffff"/>
                  </a:solidFill>
                </a:uFill>
                <a:latin typeface="Calibri Light"/>
              </a:rPr>
              <a:t>Click to edit Master title style</a:t>
            </a:r>
            <a:endParaRPr b="0" lang="en-US" sz="1800" spc="-1" strike="noStrike">
              <a:solidFill>
                <a:srgbClr val="ffffff"/>
              </a:solidFill>
              <a:uFill>
                <a:solidFill>
                  <a:srgbClr val="ffffff"/>
                </a:solidFill>
              </a:uFill>
              <a:latin typeface="Calibri"/>
            </a:endParaRPr>
          </a:p>
        </p:txBody>
      </p:sp>
      <p:sp>
        <p:nvSpPr>
          <p:cNvPr id="42" name="PlaceHolder 2"/>
          <p:cNvSpPr>
            <a:spLocks noGrp="1"/>
          </p:cNvSpPr>
          <p:nvPr>
            <p:ph type="body"/>
          </p:nvPr>
        </p:nvSpPr>
        <p:spPr>
          <a:xfrm>
            <a:off x="685800" y="2142000"/>
            <a:ext cx="10131120" cy="3648600"/>
          </a:xfrm>
          <a:prstGeom prst="rect">
            <a:avLst/>
          </a:prstGeom>
        </p:spPr>
        <p:txBody>
          <a:bodyPr anchor="ctr"/>
          <a:p>
            <a:pPr marL="432000" indent="-324000">
              <a:buClr>
                <a:srgbClr val="ffffff"/>
              </a:buClr>
              <a:buSzPct val="45000"/>
              <a:buFont typeface="Wingdings" charset="2"/>
              <a:buChar char=""/>
            </a:pPr>
            <a:r>
              <a:rPr b="0" lang="en-US" sz="1800" spc="-1" strike="noStrike">
                <a:solidFill>
                  <a:srgbClr val="ffffff"/>
                </a:solidFill>
                <a:uFill>
                  <a:solidFill>
                    <a:srgbClr val="ffffff"/>
                  </a:solidFill>
                </a:uFill>
                <a:latin typeface="Calibri"/>
              </a:rPr>
              <a:t>Click to edit the outline text format</a:t>
            </a:r>
            <a:endParaRPr b="0" lang="en-US" sz="1800" spc="-1" strike="noStrike">
              <a:solidFill>
                <a:srgbClr val="ffffff"/>
              </a:solidFill>
              <a:uFill>
                <a:solidFill>
                  <a:srgbClr val="ffffff"/>
                </a:solidFill>
              </a:uFill>
              <a:latin typeface="Calibri"/>
            </a:endParaRPr>
          </a:p>
          <a:p>
            <a:pPr lvl="1" marL="864000" indent="-324000">
              <a:buClr>
                <a:srgbClr val="ffffff"/>
              </a:buClr>
              <a:buSzPct val="75000"/>
              <a:buFont typeface="Symbol" charset="2"/>
              <a:buChar char=""/>
            </a:pPr>
            <a:r>
              <a:rPr b="0" lang="en-US" sz="1800" spc="-1" strike="noStrike">
                <a:solidFill>
                  <a:srgbClr val="ffffff"/>
                </a:solidFill>
                <a:uFill>
                  <a:solidFill>
                    <a:srgbClr val="ffffff"/>
                  </a:solidFill>
                </a:uFill>
                <a:latin typeface="Calibri"/>
              </a:rPr>
              <a:t>Second Outline Level</a:t>
            </a:r>
            <a:endParaRPr b="0" lang="en-US" sz="1800" spc="-1" strike="noStrike">
              <a:solidFill>
                <a:srgbClr val="ffffff"/>
              </a:solidFill>
              <a:uFill>
                <a:solidFill>
                  <a:srgbClr val="ffffff"/>
                </a:solidFill>
              </a:uFill>
              <a:latin typeface="Calibri"/>
            </a:endParaRPr>
          </a:p>
          <a:p>
            <a:pPr lvl="2" marL="1296000" indent="-288000">
              <a:buClr>
                <a:srgbClr val="ffffff"/>
              </a:buClr>
              <a:buSzPct val="45000"/>
              <a:buFont typeface="Wingdings" charset="2"/>
              <a:buChar char=""/>
            </a:pPr>
            <a:r>
              <a:rPr b="0" lang="en-US" sz="1800" spc="-1" strike="noStrike">
                <a:solidFill>
                  <a:srgbClr val="ffffff"/>
                </a:solidFill>
                <a:uFill>
                  <a:solidFill>
                    <a:srgbClr val="ffffff"/>
                  </a:solidFill>
                </a:uFill>
                <a:latin typeface="Calibri"/>
              </a:rPr>
              <a:t>Third Outline Level</a:t>
            </a:r>
            <a:endParaRPr b="0" lang="en-US" sz="1800" spc="-1" strike="noStrike">
              <a:solidFill>
                <a:srgbClr val="ffffff"/>
              </a:solidFill>
              <a:uFill>
                <a:solidFill>
                  <a:srgbClr val="ffffff"/>
                </a:solidFill>
              </a:uFill>
              <a:latin typeface="Calibri"/>
            </a:endParaRPr>
          </a:p>
          <a:p>
            <a:pPr lvl="3" marL="1728000" indent="-216000">
              <a:buClr>
                <a:srgbClr val="ffffff"/>
              </a:buClr>
              <a:buSzPct val="75000"/>
              <a:buFont typeface="Symbol" charset="2"/>
              <a:buChar char=""/>
            </a:pPr>
            <a:r>
              <a:rPr b="0" lang="en-US" sz="1800" spc="-1" strike="noStrike">
                <a:solidFill>
                  <a:srgbClr val="ffffff"/>
                </a:solidFill>
                <a:uFill>
                  <a:solidFill>
                    <a:srgbClr val="ffffff"/>
                  </a:solidFill>
                </a:uFill>
                <a:latin typeface="Calibri"/>
              </a:rPr>
              <a:t>Fourth Outline Level</a:t>
            </a:r>
            <a:endParaRPr b="0" lang="en-US" sz="1800" spc="-1" strike="noStrike">
              <a:solidFill>
                <a:srgbClr val="ffffff"/>
              </a:solidFill>
              <a:uFill>
                <a:solidFill>
                  <a:srgbClr val="ffffff"/>
                </a:solidFill>
              </a:uFill>
              <a:latin typeface="Calibri"/>
            </a:endParaRPr>
          </a:p>
          <a:p>
            <a:pPr lvl="4" marL="2160000" indent="-216000">
              <a:buClr>
                <a:srgbClr val="ffffff"/>
              </a:buClr>
              <a:buSzPct val="45000"/>
              <a:buFont typeface="Wingdings" charset="2"/>
              <a:buChar char=""/>
            </a:pPr>
            <a:r>
              <a:rPr b="0" lang="en-US" sz="1800" spc="-1" strike="noStrike">
                <a:solidFill>
                  <a:srgbClr val="ffffff"/>
                </a:solidFill>
                <a:uFill>
                  <a:solidFill>
                    <a:srgbClr val="ffffff"/>
                  </a:solidFill>
                </a:uFill>
                <a:latin typeface="Calibri"/>
              </a:rPr>
              <a:t>Fifth Outline Level</a:t>
            </a:r>
            <a:endParaRPr b="0" lang="en-US" sz="1800" spc="-1" strike="noStrike">
              <a:solidFill>
                <a:srgbClr val="ffffff"/>
              </a:solidFill>
              <a:uFill>
                <a:solidFill>
                  <a:srgbClr val="ffffff"/>
                </a:solidFill>
              </a:uFill>
              <a:latin typeface="Calibri"/>
            </a:endParaRPr>
          </a:p>
          <a:p>
            <a:pPr lvl="5" marL="2592000" indent="-216000">
              <a:buClr>
                <a:srgbClr val="ffffff"/>
              </a:buClr>
              <a:buSzPct val="45000"/>
              <a:buFont typeface="Wingdings" charset="2"/>
              <a:buChar char=""/>
            </a:pPr>
            <a:r>
              <a:rPr b="0" lang="en-US" sz="1800" spc="-1" strike="noStrike">
                <a:solidFill>
                  <a:srgbClr val="ffffff"/>
                </a:solidFill>
                <a:uFill>
                  <a:solidFill>
                    <a:srgbClr val="ffffff"/>
                  </a:solidFill>
                </a:uFill>
                <a:latin typeface="Calibri"/>
              </a:rPr>
              <a:t>Sixth Outline Level</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Seventh Outline LevelEdit Master text styles</a:t>
            </a:r>
            <a:endParaRPr b="0" lang="en-US" sz="18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1600" spc="-1" strike="noStrike">
                <a:solidFill>
                  <a:srgbClr val="ffffff"/>
                </a:solidFill>
                <a:uFill>
                  <a:solidFill>
                    <a:srgbClr val="ffffff"/>
                  </a:solidFill>
                </a:uFill>
                <a:latin typeface="Calibri"/>
              </a:rPr>
              <a:t>Second level</a:t>
            </a:r>
            <a:endParaRPr b="0" lang="en-US" sz="1800" spc="-1" strike="noStrike">
              <a:solidFill>
                <a:srgbClr val="ffffff"/>
              </a:solidFill>
              <a:uFill>
                <a:solidFill>
                  <a:srgbClr val="ffffff"/>
                </a:solidFill>
              </a:uFill>
              <a:latin typeface="Calibri"/>
            </a:endParaRPr>
          </a:p>
          <a:p>
            <a:pPr lvl="2" marL="1200240" indent="-285480">
              <a:lnSpc>
                <a:spcPct val="100000"/>
              </a:lnSpc>
              <a:buClr>
                <a:srgbClr val="ffffff"/>
              </a:buClr>
              <a:buFont typeface="Arial"/>
              <a:buChar char="•"/>
            </a:pPr>
            <a:r>
              <a:rPr b="0" lang="en-US" sz="1400" spc="-1" strike="noStrike">
                <a:solidFill>
                  <a:srgbClr val="ffffff"/>
                </a:solidFill>
                <a:uFill>
                  <a:solidFill>
                    <a:srgbClr val="ffffff"/>
                  </a:solidFill>
                </a:uFill>
                <a:latin typeface="Calibri"/>
              </a:rPr>
              <a:t>Third level</a:t>
            </a:r>
            <a:endParaRPr b="0" lang="en-US" sz="1800" spc="-1" strike="noStrike">
              <a:solidFill>
                <a:srgbClr val="ffffff"/>
              </a:solidFill>
              <a:uFill>
                <a:solidFill>
                  <a:srgbClr val="ffffff"/>
                </a:solidFill>
              </a:uFill>
              <a:latin typeface="Calibri"/>
            </a:endParaRPr>
          </a:p>
          <a:p>
            <a:pPr lvl="3" marL="1542960" indent="-171000">
              <a:lnSpc>
                <a:spcPct val="100000"/>
              </a:lnSpc>
              <a:buClr>
                <a:srgbClr val="ffffff"/>
              </a:buClr>
              <a:buFont typeface="Arial"/>
              <a:buChar char="•"/>
            </a:pPr>
            <a:r>
              <a:rPr b="0" lang="en-US" sz="1200" spc="-1" strike="noStrike">
                <a:solidFill>
                  <a:srgbClr val="ffffff"/>
                </a:solidFill>
                <a:uFill>
                  <a:solidFill>
                    <a:srgbClr val="ffffff"/>
                  </a:solidFill>
                </a:uFill>
                <a:latin typeface="Calibri"/>
              </a:rPr>
              <a:t>Fourth level</a:t>
            </a:r>
            <a:endParaRPr b="0" lang="en-US" sz="1800" spc="-1" strike="noStrike">
              <a:solidFill>
                <a:srgbClr val="ffffff"/>
              </a:solidFill>
              <a:uFill>
                <a:solidFill>
                  <a:srgbClr val="ffffff"/>
                </a:solidFill>
              </a:uFill>
              <a:latin typeface="Calibri"/>
            </a:endParaRPr>
          </a:p>
          <a:p>
            <a:pPr lvl="4" marL="2000160" indent="-171000">
              <a:lnSpc>
                <a:spcPct val="100000"/>
              </a:lnSpc>
              <a:buClr>
                <a:srgbClr val="ffffff"/>
              </a:buClr>
              <a:buFont typeface="Arial"/>
              <a:buChar char="•"/>
            </a:pPr>
            <a:r>
              <a:rPr b="0" lang="en-US" sz="1200" spc="-1" strike="noStrike">
                <a:solidFill>
                  <a:srgbClr val="ffffff"/>
                </a:solidFill>
                <a:uFill>
                  <a:solidFill>
                    <a:srgbClr val="ffffff"/>
                  </a:solidFill>
                </a:uFill>
                <a:latin typeface="Calibri"/>
              </a:rPr>
              <a:t>Fifth level</a:t>
            </a:r>
            <a:endParaRPr b="0" lang="en-US" sz="1800" spc="-1" strike="noStrike">
              <a:solidFill>
                <a:srgbClr val="ffffff"/>
              </a:solidFill>
              <a:uFill>
                <a:solidFill>
                  <a:srgbClr val="ffffff"/>
                </a:solidFill>
              </a:uFill>
              <a:latin typeface="Calibri"/>
            </a:endParaRPr>
          </a:p>
        </p:txBody>
      </p:sp>
      <p:sp>
        <p:nvSpPr>
          <p:cNvPr id="43" name="PlaceHolder 3"/>
          <p:cNvSpPr>
            <a:spLocks noGrp="1"/>
          </p:cNvSpPr>
          <p:nvPr>
            <p:ph type="dt"/>
          </p:nvPr>
        </p:nvSpPr>
        <p:spPr>
          <a:xfrm>
            <a:off x="8589600" y="5870520"/>
            <a:ext cx="1599840" cy="377640"/>
          </a:xfrm>
          <a:prstGeom prst="rect">
            <a:avLst/>
          </a:prstGeom>
        </p:spPr>
        <p:txBody>
          <a:bodyPr anchor="ctr"/>
          <a:p>
            <a:pPr algn="r">
              <a:lnSpc>
                <a:spcPct val="100000"/>
              </a:lnSpc>
            </a:pPr>
            <a:r>
              <a:rPr b="0" lang="en-US" sz="1000" spc="-1" strike="noStrike">
                <a:solidFill>
                  <a:srgbClr val="ffffff"/>
                </a:solidFill>
                <a:uFill>
                  <a:solidFill>
                    <a:srgbClr val="ffffff"/>
                  </a:solidFill>
                </a:uFill>
                <a:latin typeface="Calibri"/>
              </a:rPr>
              <a:t>4/24/18</a:t>
            </a:r>
            <a:endParaRPr b="0" lang="en-US" sz="1400" spc="-1" strike="noStrike">
              <a:solidFill>
                <a:srgbClr val="ffffff"/>
              </a:solidFill>
              <a:uFill>
                <a:solidFill>
                  <a:srgbClr val="ffffff"/>
                </a:solidFill>
              </a:uFill>
              <a:latin typeface="Times New Roman"/>
            </a:endParaRPr>
          </a:p>
        </p:txBody>
      </p:sp>
      <p:sp>
        <p:nvSpPr>
          <p:cNvPr id="44" name="PlaceHolder 4"/>
          <p:cNvSpPr>
            <a:spLocks noGrp="1"/>
          </p:cNvSpPr>
          <p:nvPr>
            <p:ph type="ftr"/>
          </p:nvPr>
        </p:nvSpPr>
        <p:spPr>
          <a:xfrm>
            <a:off x="685800" y="5870520"/>
            <a:ext cx="7827120" cy="377640"/>
          </a:xfrm>
          <a:prstGeom prst="rect">
            <a:avLst/>
          </a:prstGeom>
        </p:spPr>
        <p:txBody>
          <a:bodyPr anchor="ctr"/>
          <a:p>
            <a:endParaRPr b="0" lang="en-US" sz="2400" spc="-1" strike="noStrike">
              <a:solidFill>
                <a:srgbClr val="ffffff"/>
              </a:solidFill>
              <a:uFill>
                <a:solidFill>
                  <a:srgbClr val="ffffff"/>
                </a:solidFill>
              </a:uFill>
              <a:latin typeface="Times New Roman"/>
            </a:endParaRPr>
          </a:p>
        </p:txBody>
      </p:sp>
      <p:sp>
        <p:nvSpPr>
          <p:cNvPr id="45" name="PlaceHolder 5"/>
          <p:cNvSpPr>
            <a:spLocks noGrp="1"/>
          </p:cNvSpPr>
          <p:nvPr>
            <p:ph type="sldNum"/>
          </p:nvPr>
        </p:nvSpPr>
        <p:spPr>
          <a:xfrm>
            <a:off x="10266120" y="5870520"/>
            <a:ext cx="550800" cy="377640"/>
          </a:xfrm>
          <a:prstGeom prst="rect">
            <a:avLst/>
          </a:prstGeom>
        </p:spPr>
        <p:txBody>
          <a:bodyPr anchor="ctr"/>
          <a:p>
            <a:pPr algn="r">
              <a:lnSpc>
                <a:spcPct val="100000"/>
              </a:lnSpc>
            </a:pPr>
            <a:fld id="{6CA1C27C-7C74-4AEA-905D-1A4BF311F25E}" type="slidenum">
              <a:rPr b="0" lang="en-US" sz="1000" spc="-1" strike="noStrike">
                <a:solidFill>
                  <a:srgbClr val="ffffff"/>
                </a:solidFill>
                <a:uFill>
                  <a:solidFill>
                    <a:srgbClr val="ffffff"/>
                  </a:solidFill>
                </a:uFill>
                <a:latin typeface="Calibri"/>
              </a:rPr>
              <a:t>&lt;number&gt;</a:t>
            </a:fld>
            <a:endParaRPr b="0" lang="en-US" sz="1400" spc="-1" strike="noStrike">
              <a:solidFill>
                <a:srgbClr val="ffffff"/>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hyperlink" Target="http://openaccess.thecvf.com/content_cvpr_2017/papers/Isola_Image-To-Image_Translation_With_CVPR_2017_paper.pdf" TargetMode="External"/><Relationship Id="rId2" Type="http://schemas.openxmlformats.org/officeDocument/2006/relationships/image" Target="../media/image20.png"/><Relationship Id="rId3" Type="http://schemas.openxmlformats.org/officeDocument/2006/relationships/slideLayout" Target="../slideLayouts/slideLayout13.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image" Target="../media/image23.jpeg"/><Relationship Id="rId4" Type="http://schemas.openxmlformats.org/officeDocument/2006/relationships/slideLayout" Target="../slideLayouts/slideLayout13.xml"/><Relationship Id="rId5"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slideLayout" Target="../slideLayouts/slideLayout13.xml"/><Relationship Id="rId6"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13.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3.xml"/><Relationship Id="rId5"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13.xml"/><Relationship Id="rId6"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hyperlink" Target="https://www.youtube.com/watch?v=AxrKVfjSBiA" TargetMode="External"/><Relationship Id="rId2" Type="http://schemas.openxmlformats.org/officeDocument/2006/relationships/hyperlink" Target="https://www.youtube.com/watch?v=D4C1dB9UheQ" TargetMode="External"/><Relationship Id="rId3" Type="http://schemas.openxmlformats.org/officeDocument/2006/relationships/slideLayout" Target="../slideLayouts/slideLayout13.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hyperlink" Target="https://dl.acm.org/citation.cfm?id=2969125" TargetMode="External"/><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hyperlink" Target="https://dl.acm.org/citation.cfm?id=2969125" TargetMode="Externa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3.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hyperlink" Target="https://dl.acm.org/citation.cfm?id=2969125" TargetMode="Externa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3.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hyperlink" Target="https://dl.acm.org/citation.cfm?id=2969125" TargetMode="External"/><Relationship Id="rId2" Type="http://schemas.openxmlformats.org/officeDocument/2006/relationships/image" Target="../media/image17.png"/><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hyperlink" Target="https://arxiv.org/pdf/1411.1784.pdf" TargetMode="External"/><Relationship Id="rId2" Type="http://schemas.openxmlformats.org/officeDocument/2006/relationships/hyperlink" Target="https://arxiv.org/pdf/1411.1784.pdf" TargetMode="Externa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13.xml"/><Relationship Id="rId6"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698400" y="232920"/>
            <a:ext cx="10661040" cy="2972160"/>
          </a:xfrm>
          <a:prstGeom prst="rect">
            <a:avLst/>
          </a:prstGeom>
          <a:noFill/>
          <a:ln>
            <a:noFill/>
          </a:ln>
        </p:spPr>
        <p:txBody>
          <a:bodyPr anchor="b"/>
          <a:p>
            <a:pPr algn="r">
              <a:lnSpc>
                <a:spcPct val="100000"/>
              </a:lnSpc>
            </a:pPr>
            <a:r>
              <a:rPr b="0" lang="en-US" sz="4800" spc="-1" strike="noStrike">
                <a:solidFill>
                  <a:srgbClr val="ffffff"/>
                </a:solidFill>
                <a:uFill>
                  <a:solidFill>
                    <a:srgbClr val="ffffff"/>
                  </a:solidFill>
                </a:uFill>
                <a:latin typeface="Calibri Light"/>
              </a:rPr>
              <a:t>Unpaired Image-to-Image Translation using Cycle-Consistent Adversarial Networks</a:t>
            </a:r>
            <a:endParaRPr b="0" lang="en-US" sz="1800" spc="-1" strike="noStrike">
              <a:solidFill>
                <a:srgbClr val="ffffff"/>
              </a:solidFill>
              <a:uFill>
                <a:solidFill>
                  <a:srgbClr val="ffffff"/>
                </a:solidFill>
              </a:uFill>
              <a:latin typeface="Calibri"/>
            </a:endParaRPr>
          </a:p>
        </p:txBody>
      </p:sp>
      <p:sp>
        <p:nvSpPr>
          <p:cNvPr id="86" name="TextShape 2"/>
          <p:cNvSpPr txBox="1"/>
          <p:nvPr/>
        </p:nvSpPr>
        <p:spPr>
          <a:xfrm>
            <a:off x="3159000" y="3740760"/>
            <a:ext cx="8200440" cy="1302120"/>
          </a:xfrm>
          <a:prstGeom prst="rect">
            <a:avLst/>
          </a:prstGeom>
          <a:noFill/>
          <a:ln>
            <a:noFill/>
          </a:ln>
        </p:spPr>
        <p:txBody>
          <a:bodyPr/>
          <a:p>
            <a:pPr marL="343080" indent="-342720">
              <a:lnSpc>
                <a:spcPct val="100000"/>
              </a:lnSpc>
              <a:buClr>
                <a:srgbClr val="ffffff"/>
              </a:buClr>
              <a:buFont typeface="Arial"/>
              <a:buChar char="•"/>
            </a:pPr>
            <a:r>
              <a:rPr b="1" lang="en-US" sz="1800" spc="-1" strike="noStrike">
                <a:solidFill>
                  <a:srgbClr val="ffffff"/>
                </a:solidFill>
                <a:uFill>
                  <a:solidFill>
                    <a:srgbClr val="ffffff"/>
                  </a:solidFill>
                </a:uFill>
                <a:latin typeface="Calibri"/>
              </a:rPr>
              <a:t>Authors</a:t>
            </a:r>
            <a:r>
              <a:rPr b="0" lang="en-US" sz="1800" spc="-1" strike="noStrike">
                <a:solidFill>
                  <a:srgbClr val="ffffff"/>
                </a:solidFill>
                <a:uFill>
                  <a:solidFill>
                    <a:srgbClr val="ffffff"/>
                  </a:solidFill>
                </a:uFill>
                <a:latin typeface="Calibri"/>
              </a:rPr>
              <a:t>: Jun-Yan Zhu*, Taesun Park*, Phillip Isola, Alexei A. Efros</a:t>
            </a:r>
            <a:endParaRPr b="0" lang="en-US" sz="3200" spc="-1" strike="noStrike">
              <a:solidFill>
                <a:srgbClr val="ffffff"/>
              </a:solidFill>
              <a:uFill>
                <a:solidFill>
                  <a:srgbClr val="ffffff"/>
                </a:solidFill>
              </a:uFill>
              <a:latin typeface="Arial"/>
            </a:endParaRPr>
          </a:p>
          <a:p>
            <a:pPr marL="343080" indent="-34272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Published in ICCV 2017</a:t>
            </a:r>
            <a:endParaRPr b="0" lang="en-US" sz="3200" spc="-1" strike="noStrike">
              <a:solidFill>
                <a:srgbClr val="ffffff"/>
              </a:solidFill>
              <a:uFill>
                <a:solidFill>
                  <a:srgbClr val="ffffff"/>
                </a:solidFill>
              </a:uFill>
              <a:latin typeface="Arial"/>
            </a:endParaRPr>
          </a:p>
          <a:p>
            <a:pPr marL="343080" indent="-34272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Presented by Ying Meng</a:t>
            </a:r>
            <a:endParaRPr b="0" lang="en-US" sz="3200" spc="-1" strike="noStrike">
              <a:solidFill>
                <a:srgbClr val="ffffff"/>
              </a:solidFill>
              <a:uFill>
                <a:solidFill>
                  <a:srgbClr val="ffffff"/>
                </a:solidFill>
              </a:uFill>
              <a:latin typeface="Arial"/>
            </a:endParaRPr>
          </a:p>
          <a:p>
            <a:pPr algn="r">
              <a:lnSpc>
                <a:spcPct val="100000"/>
              </a:lnSpc>
            </a:pPr>
            <a:endParaRPr b="0" lang="en-US" sz="3200" spc="-1" strike="noStrike">
              <a:solidFill>
                <a:srgbClr val="ffffff"/>
              </a:solidFill>
              <a:uFill>
                <a:solidFill>
                  <a:srgbClr val="ffffff"/>
                </a:solidFill>
              </a:uFill>
              <a:latin typeface="Arial"/>
            </a:endParaRPr>
          </a:p>
          <a:p>
            <a:pPr algn="r">
              <a:lnSpc>
                <a:spcPct val="100000"/>
              </a:lnSpc>
            </a:pPr>
            <a:endParaRPr b="0" lang="en-US" sz="3200" spc="-1" strike="noStrike">
              <a:solidFill>
                <a:srgbClr val="ffffff"/>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a:solidFill>
                  <a:srgbClr val="ffffff"/>
                </a:solidFill>
                <a:uFill>
                  <a:solidFill>
                    <a:srgbClr val="ffffff"/>
                  </a:solidFill>
                </a:uFill>
                <a:latin typeface="Calibri Light"/>
              </a:rPr>
              <a:t>Outline</a:t>
            </a:r>
            <a:endParaRPr b="0" lang="en-US" sz="1800" spc="-1" strike="noStrike">
              <a:solidFill>
                <a:srgbClr val="ffffff"/>
              </a:solidFill>
              <a:uFill>
                <a:solidFill>
                  <a:srgbClr val="ffffff"/>
                </a:solidFill>
              </a:uFill>
              <a:latin typeface="Calibri"/>
            </a:endParaRPr>
          </a:p>
        </p:txBody>
      </p:sp>
      <p:sp>
        <p:nvSpPr>
          <p:cNvPr id="207" name="TextShape 2"/>
          <p:cNvSpPr txBox="1"/>
          <p:nvPr/>
        </p:nvSpPr>
        <p:spPr>
          <a:xfrm>
            <a:off x="685800" y="2142000"/>
            <a:ext cx="10131120" cy="4134240"/>
          </a:xfrm>
          <a:prstGeom prst="rect">
            <a:avLst/>
          </a:prstGeom>
          <a:noFill/>
          <a:ln>
            <a:noFill/>
          </a:ln>
        </p:spPr>
        <p:txBody>
          <a:bodyPr/>
          <a:p>
            <a:pPr marL="285840" indent="-285480">
              <a:lnSpc>
                <a:spcPct val="100000"/>
              </a:lnSpc>
              <a:buClr>
                <a:srgbClr val="ffffff"/>
              </a:buClr>
              <a:buFont typeface="Arial"/>
              <a:buChar char="•"/>
            </a:pPr>
            <a:r>
              <a:rPr b="0" lang="en-US" sz="2400" spc="-1" strike="noStrike">
                <a:solidFill>
                  <a:srgbClr val="595959"/>
                </a:solidFill>
                <a:uFill>
                  <a:solidFill>
                    <a:srgbClr val="ffffff"/>
                  </a:solidFill>
                </a:uFill>
                <a:latin typeface="Calibri"/>
              </a:rPr>
              <a:t>GAN</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595959"/>
                </a:solidFill>
                <a:uFill>
                  <a:solidFill>
                    <a:srgbClr val="ffffff"/>
                  </a:solidFill>
                </a:uFill>
                <a:latin typeface="Calibri"/>
              </a:rPr>
              <a:t>cGAN</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ffffff"/>
                </a:solidFill>
                <a:uFill>
                  <a:solidFill>
                    <a:srgbClr val="ffffff"/>
                  </a:solidFill>
                </a:uFill>
                <a:latin typeface="Calibri"/>
              </a:rPr>
              <a:t>Pix2pix</a:t>
            </a:r>
            <a:endParaRPr b="0" lang="en-US" sz="18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z = x</a:t>
            </a:r>
            <a:endParaRPr b="0" lang="en-US" sz="14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Paired image-to-image translator</a:t>
            </a:r>
            <a:endParaRPr b="0" lang="en-US" sz="14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Adversarial is on image level</a:t>
            </a:r>
            <a:endParaRPr b="0" lang="en-US" sz="14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8394e4"/>
                </a:solidFill>
                <a:uFill>
                  <a:solidFill>
                    <a:srgbClr val="ffffff"/>
                  </a:solidFill>
                </a:uFill>
                <a:latin typeface="Calibri"/>
              </a:rPr>
              <a:t>CycleGAN</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8394e4"/>
                </a:solidFill>
                <a:uFill>
                  <a:solidFill>
                    <a:srgbClr val="ffffff"/>
                  </a:solidFill>
                </a:uFill>
                <a:latin typeface="Calibri"/>
              </a:rPr>
              <a:t>Summary</a:t>
            </a:r>
            <a:endParaRPr b="0" lang="en-US" sz="1800" spc="-1" strike="noStrike">
              <a:solidFill>
                <a:srgbClr val="ffffff"/>
              </a:solidFill>
              <a:uFill>
                <a:solidFill>
                  <a:srgbClr val="ffffff"/>
                </a:solidFill>
              </a:uFill>
              <a:latin typeface="Calibri"/>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685800" y="609480"/>
            <a:ext cx="10373040" cy="1455840"/>
          </a:xfrm>
          <a:prstGeom prst="rect">
            <a:avLst/>
          </a:prstGeom>
          <a:noFill/>
          <a:ln>
            <a:noFill/>
          </a:ln>
        </p:spPr>
        <p:txBody>
          <a:bodyPr anchor="ctr"/>
          <a:p>
            <a:pPr>
              <a:lnSpc>
                <a:spcPct val="100000"/>
              </a:lnSpc>
            </a:pPr>
            <a:r>
              <a:rPr b="0" lang="en-US" sz="3600" spc="-1" strike="noStrike" u="sng">
                <a:solidFill>
                  <a:srgbClr val="c573d2"/>
                </a:solidFill>
                <a:uFill>
                  <a:solidFill>
                    <a:srgbClr val="ffffff"/>
                  </a:solidFill>
                </a:uFill>
                <a:latin typeface="Calibri Light"/>
                <a:hlinkClick r:id="rId1"/>
              </a:rPr>
              <a:t>pix2pix</a:t>
            </a:r>
            <a:r>
              <a:rPr b="0" lang="en-US" sz="3600" spc="-1" strike="noStrike">
                <a:solidFill>
                  <a:srgbClr val="ffffff"/>
                </a:solidFill>
                <a:uFill>
                  <a:solidFill>
                    <a:srgbClr val="ffffff"/>
                  </a:solidFill>
                </a:uFill>
                <a:latin typeface="Calibri Light"/>
              </a:rPr>
              <a:t> (</a:t>
            </a:r>
            <a:r>
              <a:rPr b="0" lang="en-US" sz="3200" spc="-1" strike="noStrike">
                <a:solidFill>
                  <a:srgbClr val="ffffff"/>
                </a:solidFill>
                <a:uFill>
                  <a:solidFill>
                    <a:srgbClr val="ffffff"/>
                  </a:solidFill>
                </a:uFill>
                <a:latin typeface="Calibri Light"/>
              </a:rPr>
              <a:t>Phillip Isola et al., CVPR 2017</a:t>
            </a:r>
            <a:r>
              <a:rPr b="0" lang="en-US" sz="3600" spc="-1" strike="noStrike">
                <a:solidFill>
                  <a:srgbClr val="ffffff"/>
                </a:solidFill>
                <a:uFill>
                  <a:solidFill>
                    <a:srgbClr val="ffffff"/>
                  </a:solidFill>
                </a:uFill>
                <a:latin typeface="Calibri Light"/>
              </a:rPr>
              <a:t>)</a:t>
            </a:r>
            <a:endParaRPr b="0" lang="en-US" sz="1800" spc="-1" strike="noStrike">
              <a:solidFill>
                <a:srgbClr val="ffffff"/>
              </a:solidFill>
              <a:uFill>
                <a:solidFill>
                  <a:srgbClr val="ffffff"/>
                </a:solidFill>
              </a:uFill>
              <a:latin typeface="Calibri"/>
            </a:endParaRPr>
          </a:p>
        </p:txBody>
      </p:sp>
      <p:sp>
        <p:nvSpPr>
          <p:cNvPr id="209" name="TextShape 2"/>
          <p:cNvSpPr txBox="1"/>
          <p:nvPr/>
        </p:nvSpPr>
        <p:spPr>
          <a:xfrm>
            <a:off x="685800" y="2142000"/>
            <a:ext cx="9837360" cy="1561680"/>
          </a:xfrm>
          <a:prstGeom prst="rect">
            <a:avLst/>
          </a:prstGeom>
          <a:noFill/>
          <a:ln>
            <a:noFill/>
          </a:ln>
        </p:spPr>
        <p:txBody>
          <a:bodyPr/>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Generator G(x) – generate the synthesized pair for given image </a:t>
            </a:r>
            <a:r>
              <a:rPr b="0" i="1" lang="en-US" sz="2200" spc="-1" strike="noStrike">
                <a:solidFill>
                  <a:srgbClr val="ffffff"/>
                </a:solidFill>
                <a:uFill>
                  <a:solidFill>
                    <a:srgbClr val="ffffff"/>
                  </a:solidFill>
                </a:uFill>
                <a:latin typeface="Calibri"/>
              </a:rPr>
              <a:t>x</a:t>
            </a:r>
            <a:endParaRPr b="0" lang="en-US" sz="14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Discriminator D(&lt;</a:t>
            </a:r>
            <a:r>
              <a:rPr b="0" i="1" lang="en-US" sz="2200" spc="-1" strike="noStrike">
                <a:solidFill>
                  <a:srgbClr val="ffffff"/>
                </a:solidFill>
                <a:uFill>
                  <a:solidFill>
                    <a:srgbClr val="ffffff"/>
                  </a:solidFill>
                </a:uFill>
                <a:latin typeface="Calibri"/>
              </a:rPr>
              <a:t>x</a:t>
            </a:r>
            <a:r>
              <a:rPr b="0" lang="en-US" sz="2200" spc="-1" strike="noStrike">
                <a:solidFill>
                  <a:srgbClr val="ffffff"/>
                </a:solidFill>
                <a:uFill>
                  <a:solidFill>
                    <a:srgbClr val="ffffff"/>
                  </a:solidFill>
                </a:uFill>
                <a:latin typeface="Calibri"/>
              </a:rPr>
              <a:t>, G(</a:t>
            </a:r>
            <a:r>
              <a:rPr b="0" i="1" lang="en-US" sz="2200" spc="-1" strike="noStrike">
                <a:solidFill>
                  <a:srgbClr val="ffffff"/>
                </a:solidFill>
                <a:uFill>
                  <a:solidFill>
                    <a:srgbClr val="ffffff"/>
                  </a:solidFill>
                </a:uFill>
                <a:latin typeface="Calibri"/>
              </a:rPr>
              <a:t>x</a:t>
            </a:r>
            <a:r>
              <a:rPr b="0" lang="en-US" sz="2200" spc="-1" strike="noStrike">
                <a:solidFill>
                  <a:srgbClr val="ffffff"/>
                </a:solidFill>
                <a:uFill>
                  <a:solidFill>
                    <a:srgbClr val="ffffff"/>
                  </a:solidFill>
                </a:uFill>
                <a:latin typeface="Calibri"/>
              </a:rPr>
              <a:t>)&gt;)</a:t>
            </a:r>
            <a:endParaRPr b="0" lang="en-US" sz="14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Paired</a:t>
            </a:r>
            <a:endParaRPr b="0" lang="en-US" sz="1400" spc="-1" strike="noStrike">
              <a:solidFill>
                <a:srgbClr val="ffffff"/>
              </a:solidFill>
              <a:uFill>
                <a:solidFill>
                  <a:srgbClr val="ffffff"/>
                </a:solidFill>
              </a:uFill>
              <a:latin typeface="Calibri"/>
            </a:endParaRPr>
          </a:p>
        </p:txBody>
      </p:sp>
      <p:pic>
        <p:nvPicPr>
          <p:cNvPr id="210" name="Picture 34" descr=""/>
          <p:cNvPicPr/>
          <p:nvPr/>
        </p:nvPicPr>
        <p:blipFill>
          <a:blip r:embed="rId2"/>
          <a:stretch/>
        </p:blipFill>
        <p:spPr>
          <a:xfrm>
            <a:off x="1104120" y="3780360"/>
            <a:ext cx="6339960" cy="2046600"/>
          </a:xfrm>
          <a:prstGeom prst="rect">
            <a:avLst/>
          </a:prstGeom>
          <a:ln>
            <a:noFill/>
          </a:ln>
        </p:spPr>
      </p:pic>
      <p:sp>
        <p:nvSpPr>
          <p:cNvPr id="211" name="CustomShape 3"/>
          <p:cNvSpPr/>
          <p:nvPr/>
        </p:nvSpPr>
        <p:spPr>
          <a:xfrm>
            <a:off x="761760" y="6307920"/>
            <a:ext cx="1084752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ffffff"/>
                </a:solidFill>
                <a:uFill>
                  <a:solidFill>
                    <a:srgbClr val="ffffff"/>
                  </a:solidFill>
                </a:uFill>
                <a:latin typeface="Calibri"/>
              </a:rPr>
              <a:t>Credit: http://openaccess.thecvf.com/content_cvpr_2017/papers/Isola_Image-To-Image_Translation_With_CVPR_2017_paper.pdf</a:t>
            </a:r>
            <a:endParaRPr b="0" lang="en-US" sz="1800" spc="-1" strike="noStrike">
              <a:solidFill>
                <a:srgbClr val="ffffff"/>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a:solidFill>
                  <a:srgbClr val="ffffff"/>
                </a:solidFill>
                <a:uFill>
                  <a:solidFill>
                    <a:srgbClr val="ffffff"/>
                  </a:solidFill>
                </a:uFill>
                <a:latin typeface="Calibri Light"/>
              </a:rPr>
              <a:t>Outline</a:t>
            </a:r>
            <a:endParaRPr b="0" lang="en-US" sz="1800" spc="-1" strike="noStrike">
              <a:solidFill>
                <a:srgbClr val="ffffff"/>
              </a:solidFill>
              <a:uFill>
                <a:solidFill>
                  <a:srgbClr val="ffffff"/>
                </a:solidFill>
              </a:uFill>
              <a:latin typeface="Calibri"/>
            </a:endParaRPr>
          </a:p>
        </p:txBody>
      </p:sp>
      <p:sp>
        <p:nvSpPr>
          <p:cNvPr id="213" name="TextShape 2"/>
          <p:cNvSpPr txBox="1"/>
          <p:nvPr/>
        </p:nvSpPr>
        <p:spPr>
          <a:xfrm>
            <a:off x="685800" y="2142000"/>
            <a:ext cx="10131120" cy="4134240"/>
          </a:xfrm>
          <a:prstGeom prst="rect">
            <a:avLst/>
          </a:prstGeom>
          <a:noFill/>
          <a:ln>
            <a:noFill/>
          </a:ln>
        </p:spPr>
        <p:txBody>
          <a:bodyPr/>
          <a:p>
            <a:pPr marL="285840" indent="-285480">
              <a:lnSpc>
                <a:spcPct val="100000"/>
              </a:lnSpc>
              <a:buClr>
                <a:srgbClr val="ffffff"/>
              </a:buClr>
              <a:buFont typeface="Arial"/>
              <a:buChar char="•"/>
            </a:pPr>
            <a:r>
              <a:rPr b="0" lang="en-US" sz="2400" spc="-1" strike="noStrike">
                <a:solidFill>
                  <a:srgbClr val="595959"/>
                </a:solidFill>
                <a:uFill>
                  <a:solidFill>
                    <a:srgbClr val="ffffff"/>
                  </a:solidFill>
                </a:uFill>
                <a:latin typeface="Calibri"/>
              </a:rPr>
              <a:t>GAN</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595959"/>
                </a:solidFill>
                <a:uFill>
                  <a:solidFill>
                    <a:srgbClr val="ffffff"/>
                  </a:solidFill>
                </a:uFill>
                <a:latin typeface="Calibri"/>
              </a:rPr>
              <a:t>cGAN</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595959"/>
                </a:solidFill>
                <a:uFill>
                  <a:solidFill>
                    <a:srgbClr val="ffffff"/>
                  </a:solidFill>
                </a:uFill>
                <a:latin typeface="Calibri"/>
              </a:rPr>
              <a:t>Pix2pix</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ffffff"/>
                </a:solidFill>
                <a:uFill>
                  <a:solidFill>
                    <a:srgbClr val="ffffff"/>
                  </a:solidFill>
                </a:uFill>
                <a:latin typeface="Calibri"/>
              </a:rPr>
              <a:t>CycleGAN</a:t>
            </a:r>
            <a:endParaRPr b="0" lang="en-US" sz="18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Architecture</a:t>
            </a:r>
            <a:endParaRPr b="0" lang="en-US" sz="14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Cycle Consistency</a:t>
            </a:r>
            <a:endParaRPr b="0" lang="en-US" sz="14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Implementation</a:t>
            </a:r>
            <a:endParaRPr b="0" lang="en-US" sz="14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Results</a:t>
            </a:r>
            <a:endParaRPr b="0" lang="en-US" sz="14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Limitations</a:t>
            </a:r>
            <a:endParaRPr b="0" lang="en-US" sz="14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8394e4"/>
                </a:solidFill>
                <a:uFill>
                  <a:solidFill>
                    <a:srgbClr val="ffffff"/>
                  </a:solidFill>
                </a:uFill>
                <a:latin typeface="Calibri"/>
              </a:rPr>
              <a:t>Summary</a:t>
            </a:r>
            <a:endParaRPr b="0" lang="en-US" sz="1800" spc="-1" strike="noStrike">
              <a:solidFill>
                <a:srgbClr val="ffffff"/>
              </a:solidFill>
              <a:uFill>
                <a:solidFill>
                  <a:srgbClr val="ffffff"/>
                </a:solidFill>
              </a:uFill>
              <a:latin typeface="Calibri"/>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a:solidFill>
                  <a:srgbClr val="ffffff"/>
                </a:solidFill>
                <a:uFill>
                  <a:solidFill>
                    <a:srgbClr val="ffffff"/>
                  </a:solidFill>
                </a:uFill>
                <a:latin typeface="Calibri Light"/>
              </a:rPr>
              <a:t>CycleGAN – Architecture</a:t>
            </a:r>
            <a:endParaRPr b="0" lang="en-US" sz="1800" spc="-1" strike="noStrike">
              <a:solidFill>
                <a:srgbClr val="ffffff"/>
              </a:solidFill>
              <a:uFill>
                <a:solidFill>
                  <a:srgbClr val="ffffff"/>
                </a:solidFill>
              </a:uFill>
              <a:latin typeface="Calibri"/>
            </a:endParaRPr>
          </a:p>
        </p:txBody>
      </p:sp>
      <p:sp>
        <p:nvSpPr>
          <p:cNvPr id="215" name="CustomShape 2"/>
          <p:cNvSpPr/>
          <p:nvPr/>
        </p:nvSpPr>
        <p:spPr>
          <a:xfrm>
            <a:off x="7291080" y="3217320"/>
            <a:ext cx="1659960" cy="981720"/>
          </a:xfrm>
          <a:prstGeom prst="flowChartMagneticDisk">
            <a:avLst/>
          </a:prstGeom>
          <a:ln>
            <a:round/>
          </a:ln>
        </p:spPr>
        <p:style>
          <a:lnRef idx="2">
            <a:schemeClr val="accent6">
              <a:shade val="50000"/>
            </a:schemeClr>
          </a:lnRef>
          <a:fillRef idx="1">
            <a:schemeClr val="accent6"/>
          </a:fillRef>
          <a:effectRef idx="0">
            <a:schemeClr val="accent6"/>
          </a:effectRef>
          <a:fontRef idx="minor"/>
        </p:style>
        <p:txBody>
          <a:bodyPr lIns="90000" rIns="90000" tIns="45000" bIns="45000" anchor="ctr"/>
          <a:p>
            <a:pPr algn="ctr">
              <a:lnSpc>
                <a:spcPct val="100000"/>
              </a:lnSpc>
            </a:pPr>
            <a:r>
              <a:rPr b="0" lang="en-US" sz="1800" spc="-1" strike="noStrike">
                <a:solidFill>
                  <a:srgbClr val="ffffff"/>
                </a:solidFill>
                <a:uFill>
                  <a:solidFill>
                    <a:srgbClr val="ffffff"/>
                  </a:solidFill>
                </a:uFill>
                <a:latin typeface="Calibri"/>
              </a:rPr>
              <a:t>Y</a:t>
            </a:r>
            <a:endParaRPr b="0" lang="en-US" sz="1800" spc="-1" strike="noStrike">
              <a:solidFill>
                <a:srgbClr val="ffffff"/>
              </a:solidFill>
              <a:uFill>
                <a:solidFill>
                  <a:srgbClr val="ffffff"/>
                </a:solidFill>
              </a:uFill>
              <a:latin typeface="Arial"/>
            </a:endParaRPr>
          </a:p>
        </p:txBody>
      </p:sp>
      <p:sp>
        <p:nvSpPr>
          <p:cNvPr id="216" name="CustomShape 3"/>
          <p:cNvSpPr/>
          <p:nvPr/>
        </p:nvSpPr>
        <p:spPr>
          <a:xfrm>
            <a:off x="5339880" y="2271960"/>
            <a:ext cx="2269440" cy="981720"/>
          </a:xfrm>
          <a:prstGeom prst="curvedDownArrow">
            <a:avLst>
              <a:gd name="adj1" fmla="val 18746"/>
              <a:gd name="adj2" fmla="val 50114"/>
              <a:gd name="adj3" fmla="val 34800"/>
            </a:avLst>
          </a:prstGeom>
          <a:ln>
            <a:round/>
          </a:ln>
        </p:spPr>
        <p:style>
          <a:lnRef idx="2">
            <a:schemeClr val="accent6">
              <a:shade val="50000"/>
            </a:schemeClr>
          </a:lnRef>
          <a:fillRef idx="1">
            <a:schemeClr val="accent6"/>
          </a:fillRef>
          <a:effectRef idx="0">
            <a:schemeClr val="accent6"/>
          </a:effectRef>
          <a:fontRef idx="minor"/>
        </p:style>
      </p:sp>
      <p:sp>
        <p:nvSpPr>
          <p:cNvPr id="217" name="CustomShape 4"/>
          <p:cNvSpPr/>
          <p:nvPr/>
        </p:nvSpPr>
        <p:spPr>
          <a:xfrm flipH="1">
            <a:off x="5200560" y="4174200"/>
            <a:ext cx="2269440" cy="769320"/>
          </a:xfrm>
          <a:prstGeom prst="curvedUpArrow">
            <a:avLst>
              <a:gd name="adj1" fmla="val 29103"/>
              <a:gd name="adj2" fmla="val 87813"/>
              <a:gd name="adj3" fmla="val 37505"/>
            </a:avLst>
          </a:prstGeom>
          <a:ln>
            <a:round/>
          </a:ln>
        </p:spPr>
        <p:style>
          <a:lnRef idx="2">
            <a:schemeClr val="accent3">
              <a:shade val="50000"/>
            </a:schemeClr>
          </a:lnRef>
          <a:fillRef idx="1">
            <a:schemeClr val="accent3"/>
          </a:fillRef>
          <a:effectRef idx="0">
            <a:schemeClr val="accent3"/>
          </a:effectRef>
          <a:fontRef idx="minor"/>
        </p:style>
      </p:sp>
      <p:sp>
        <p:nvSpPr>
          <p:cNvPr id="218" name="CustomShape 5"/>
          <p:cNvSpPr/>
          <p:nvPr/>
        </p:nvSpPr>
        <p:spPr>
          <a:xfrm>
            <a:off x="5843880" y="2436480"/>
            <a:ext cx="9568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ff"/>
                </a:solidFill>
                <a:uFill>
                  <a:solidFill>
                    <a:srgbClr val="ffffff"/>
                  </a:solidFill>
                </a:uFill>
                <a:latin typeface="Calibri"/>
              </a:rPr>
              <a:t>G: X -&gt; Y</a:t>
            </a:r>
            <a:endParaRPr b="0" lang="en-US" sz="1800" spc="-1" strike="noStrike">
              <a:solidFill>
                <a:srgbClr val="ffffff"/>
              </a:solidFill>
              <a:uFill>
                <a:solidFill>
                  <a:srgbClr val="ffffff"/>
                </a:solidFill>
              </a:uFill>
              <a:latin typeface="Arial"/>
            </a:endParaRPr>
          </a:p>
        </p:txBody>
      </p:sp>
      <p:sp>
        <p:nvSpPr>
          <p:cNvPr id="219" name="CustomShape 6"/>
          <p:cNvSpPr/>
          <p:nvPr/>
        </p:nvSpPr>
        <p:spPr>
          <a:xfrm>
            <a:off x="5986800" y="4494960"/>
            <a:ext cx="9172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ff"/>
                </a:solidFill>
                <a:uFill>
                  <a:solidFill>
                    <a:srgbClr val="ffffff"/>
                  </a:solidFill>
                </a:uFill>
                <a:latin typeface="Calibri"/>
              </a:rPr>
              <a:t>F: Y -&gt; X</a:t>
            </a:r>
            <a:endParaRPr b="0" lang="en-US" sz="1800" spc="-1" strike="noStrike">
              <a:solidFill>
                <a:srgbClr val="ffffff"/>
              </a:solidFill>
              <a:uFill>
                <a:solidFill>
                  <a:srgbClr val="ffffff"/>
                </a:solidFill>
              </a:uFill>
              <a:latin typeface="Arial"/>
            </a:endParaRPr>
          </a:p>
        </p:txBody>
      </p:sp>
      <p:sp>
        <p:nvSpPr>
          <p:cNvPr id="220" name="CustomShape 7"/>
          <p:cNvSpPr/>
          <p:nvPr/>
        </p:nvSpPr>
        <p:spPr>
          <a:xfrm>
            <a:off x="3364200" y="3481200"/>
            <a:ext cx="561240" cy="328680"/>
          </a:xfrm>
          <a:prstGeom prst="leftArrow">
            <a:avLst>
              <a:gd name="adj1" fmla="val 50000"/>
              <a:gd name="adj2" fmla="val 50000"/>
            </a:avLst>
          </a:prstGeom>
          <a:ln>
            <a:round/>
          </a:ln>
        </p:spPr>
        <p:style>
          <a:lnRef idx="2">
            <a:schemeClr val="accent3">
              <a:shade val="50000"/>
            </a:schemeClr>
          </a:lnRef>
          <a:fillRef idx="1">
            <a:schemeClr val="accent3"/>
          </a:fillRef>
          <a:effectRef idx="0">
            <a:schemeClr val="accent3"/>
          </a:effectRef>
          <a:fontRef idx="minor"/>
        </p:style>
      </p:sp>
      <p:sp>
        <p:nvSpPr>
          <p:cNvPr id="221" name="CustomShape 8"/>
          <p:cNvSpPr/>
          <p:nvPr/>
        </p:nvSpPr>
        <p:spPr>
          <a:xfrm>
            <a:off x="9063720" y="3481200"/>
            <a:ext cx="545040" cy="328680"/>
          </a:xfrm>
          <a:prstGeom prst="rightArrow">
            <a:avLst>
              <a:gd name="adj1" fmla="val 50000"/>
              <a:gd name="adj2" fmla="val 50000"/>
            </a:avLst>
          </a:prstGeom>
          <a:ln>
            <a:round/>
          </a:ln>
        </p:spPr>
        <p:style>
          <a:lnRef idx="2">
            <a:schemeClr val="accent6">
              <a:shade val="50000"/>
            </a:schemeClr>
          </a:lnRef>
          <a:fillRef idx="1">
            <a:schemeClr val="accent6"/>
          </a:fillRef>
          <a:effectRef idx="0">
            <a:schemeClr val="accent6"/>
          </a:effectRef>
          <a:fontRef idx="minor"/>
        </p:style>
      </p:sp>
      <p:sp>
        <p:nvSpPr>
          <p:cNvPr id="222" name="CustomShape 9"/>
          <p:cNvSpPr/>
          <p:nvPr/>
        </p:nvSpPr>
        <p:spPr>
          <a:xfrm>
            <a:off x="9681480" y="3320640"/>
            <a:ext cx="1278000" cy="657360"/>
          </a:xfrm>
          <a:prstGeom prst="roundRect">
            <a:avLst>
              <a:gd name="adj" fmla="val 16667"/>
            </a:avLst>
          </a:prstGeom>
          <a:ln>
            <a:round/>
          </a:ln>
        </p:spPr>
        <p:style>
          <a:lnRef idx="2">
            <a:schemeClr val="accent6">
              <a:shade val="50000"/>
            </a:schemeClr>
          </a:lnRef>
          <a:fillRef idx="1">
            <a:schemeClr val="accent6"/>
          </a:fillRef>
          <a:effectRef idx="0">
            <a:schemeClr val="accent6"/>
          </a:effectRef>
          <a:fontRef idx="minor"/>
        </p:style>
        <p:txBody>
          <a:bodyPr lIns="90000" rIns="90000" tIns="45000" bIns="45000" anchor="ctr"/>
          <a:p>
            <a:pPr algn="ctr">
              <a:lnSpc>
                <a:spcPct val="100000"/>
              </a:lnSpc>
            </a:pPr>
            <a:r>
              <a:rPr b="0" lang="en-US" sz="1800" spc="-1" strike="noStrike">
                <a:solidFill>
                  <a:srgbClr val="ffffff"/>
                </a:solidFill>
                <a:uFill>
                  <a:solidFill>
                    <a:srgbClr val="ffffff"/>
                  </a:solidFill>
                </a:uFill>
                <a:latin typeface="Calibri"/>
              </a:rPr>
              <a:t>D</a:t>
            </a:r>
            <a:r>
              <a:rPr b="0" lang="en-US" sz="1800" spc="-1" strike="noStrike" baseline="-25000">
                <a:solidFill>
                  <a:srgbClr val="ffffff"/>
                </a:solidFill>
                <a:uFill>
                  <a:solidFill>
                    <a:srgbClr val="ffffff"/>
                  </a:solidFill>
                </a:uFill>
                <a:latin typeface="Calibri"/>
              </a:rPr>
              <a:t>Y</a:t>
            </a:r>
            <a:endParaRPr b="0" lang="en-US" sz="1800" spc="-1" strike="noStrike">
              <a:solidFill>
                <a:srgbClr val="ffffff"/>
              </a:solidFill>
              <a:uFill>
                <a:solidFill>
                  <a:srgbClr val="ffffff"/>
                </a:solidFill>
              </a:uFill>
              <a:latin typeface="Arial"/>
            </a:endParaRPr>
          </a:p>
        </p:txBody>
      </p:sp>
      <p:sp>
        <p:nvSpPr>
          <p:cNvPr id="223" name="CustomShape 10"/>
          <p:cNvSpPr/>
          <p:nvPr/>
        </p:nvSpPr>
        <p:spPr>
          <a:xfrm>
            <a:off x="2037600" y="3320640"/>
            <a:ext cx="1278000" cy="657360"/>
          </a:xfrm>
          <a:prstGeom prst="roundRect">
            <a:avLst>
              <a:gd name="adj" fmla="val 16667"/>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r>
              <a:rPr b="0" lang="en-US" sz="1800" spc="-1" strike="noStrike">
                <a:solidFill>
                  <a:srgbClr val="ffffff"/>
                </a:solidFill>
                <a:uFill>
                  <a:solidFill>
                    <a:srgbClr val="ffffff"/>
                  </a:solidFill>
                </a:uFill>
                <a:latin typeface="Calibri"/>
              </a:rPr>
              <a:t>D</a:t>
            </a:r>
            <a:r>
              <a:rPr b="0" lang="en-US" sz="1800" spc="-1" strike="noStrike" baseline="-25000">
                <a:solidFill>
                  <a:srgbClr val="ffffff"/>
                </a:solidFill>
                <a:uFill>
                  <a:solidFill>
                    <a:srgbClr val="ffffff"/>
                  </a:solidFill>
                </a:uFill>
                <a:latin typeface="Calibri"/>
              </a:rPr>
              <a:t>X</a:t>
            </a:r>
            <a:endParaRPr b="0" lang="en-US" sz="1800" spc="-1" strike="noStrike">
              <a:solidFill>
                <a:srgbClr val="ffffff"/>
              </a:solidFill>
              <a:uFill>
                <a:solidFill>
                  <a:srgbClr val="ffffff"/>
                </a:solidFill>
              </a:uFill>
              <a:latin typeface="Arial"/>
            </a:endParaRPr>
          </a:p>
        </p:txBody>
      </p:sp>
      <p:sp>
        <p:nvSpPr>
          <p:cNvPr id="224" name="CustomShape 11"/>
          <p:cNvSpPr/>
          <p:nvPr/>
        </p:nvSpPr>
        <p:spPr>
          <a:xfrm>
            <a:off x="3997800" y="3217320"/>
            <a:ext cx="1659960" cy="981720"/>
          </a:xfrm>
          <a:prstGeom prst="flowChartMagneticDisk">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r>
              <a:rPr b="0" lang="en-US" sz="1800" spc="-1" strike="noStrike">
                <a:solidFill>
                  <a:srgbClr val="ffffff"/>
                </a:solidFill>
                <a:uFill>
                  <a:solidFill>
                    <a:srgbClr val="ffffff"/>
                  </a:solidFill>
                </a:uFill>
                <a:latin typeface="Calibri"/>
              </a:rPr>
              <a:t>X</a:t>
            </a:r>
            <a:endParaRPr b="0" lang="en-US" sz="1800" spc="-1" strike="noStrike">
              <a:solidFill>
                <a:srgbClr val="ffffff"/>
              </a:solidFill>
              <a:uFill>
                <a:solidFill>
                  <a:srgbClr val="ffffff"/>
                </a:solidFill>
              </a:uFill>
              <a:latin typeface="Arial"/>
            </a:endParaRPr>
          </a:p>
        </p:txBody>
      </p:sp>
      <p:sp>
        <p:nvSpPr>
          <p:cNvPr id="225" name="CustomShape 12"/>
          <p:cNvSpPr/>
          <p:nvPr/>
        </p:nvSpPr>
        <p:spPr>
          <a:xfrm>
            <a:off x="4251240" y="3654000"/>
            <a:ext cx="240120" cy="227880"/>
          </a:xfrm>
          <a:prstGeom prst="ellipse">
            <a:avLst/>
          </a:prstGeom>
          <a:ln>
            <a:noFill/>
          </a:ln>
          <a:effectLst>
            <a:outerShdw blurRad="63500" dir="5400000" dist="38100" rotWithShape="0">
              <a:srgbClr val="000000">
                <a:alpha val="65000"/>
              </a:srgbClr>
            </a:outerShdw>
          </a:effectLst>
        </p:spPr>
        <p:style>
          <a:lnRef idx="0">
            <a:schemeClr val="accent3"/>
          </a:lnRef>
          <a:fillRef idx="3">
            <a:schemeClr val="accent3"/>
          </a:fillRef>
          <a:effectRef idx="3">
            <a:schemeClr val="accent3"/>
          </a:effectRef>
          <a:fontRef idx="minor"/>
        </p:style>
      </p:sp>
      <p:sp>
        <p:nvSpPr>
          <p:cNvPr id="226" name="CustomShape 13"/>
          <p:cNvSpPr/>
          <p:nvPr/>
        </p:nvSpPr>
        <p:spPr>
          <a:xfrm>
            <a:off x="4403520" y="3806280"/>
            <a:ext cx="240120" cy="227880"/>
          </a:xfrm>
          <a:prstGeom prst="ellipse">
            <a:avLst/>
          </a:prstGeom>
          <a:ln>
            <a:noFill/>
          </a:ln>
          <a:effectLst>
            <a:outerShdw blurRad="63500" dir="5400000" dist="38100" rotWithShape="0">
              <a:srgbClr val="000000">
                <a:alpha val="65000"/>
              </a:srgbClr>
            </a:outerShdw>
          </a:effectLst>
        </p:spPr>
        <p:style>
          <a:lnRef idx="0">
            <a:schemeClr val="accent3"/>
          </a:lnRef>
          <a:fillRef idx="3">
            <a:schemeClr val="accent3"/>
          </a:fillRef>
          <a:effectRef idx="3">
            <a:schemeClr val="accent3"/>
          </a:effectRef>
          <a:fontRef idx="minor"/>
        </p:style>
      </p:sp>
      <p:sp>
        <p:nvSpPr>
          <p:cNvPr id="227" name="CustomShape 14"/>
          <p:cNvSpPr/>
          <p:nvPr/>
        </p:nvSpPr>
        <p:spPr>
          <a:xfrm>
            <a:off x="8325720" y="3686040"/>
            <a:ext cx="240120" cy="227880"/>
          </a:xfrm>
          <a:prstGeom prst="ellipse">
            <a:avLst/>
          </a:prstGeom>
          <a:ln>
            <a:noFill/>
          </a:ln>
          <a:effectLst>
            <a:outerShdw blurRad="63500" dir="5400000" dist="38100" rotWithShape="0">
              <a:srgbClr val="000000">
                <a:alpha val="65000"/>
              </a:srgbClr>
            </a:outerShdw>
          </a:effectLst>
        </p:spPr>
        <p:style>
          <a:lnRef idx="0">
            <a:schemeClr val="accent6"/>
          </a:lnRef>
          <a:fillRef idx="3">
            <a:schemeClr val="accent6"/>
          </a:fillRef>
          <a:effectRef idx="3">
            <a:schemeClr val="accent6"/>
          </a:effectRef>
          <a:fontRef idx="minor"/>
        </p:style>
      </p:sp>
      <p:sp>
        <p:nvSpPr>
          <p:cNvPr id="228" name="CustomShape 15"/>
          <p:cNvSpPr/>
          <p:nvPr/>
        </p:nvSpPr>
        <p:spPr>
          <a:xfrm>
            <a:off x="8189640" y="3838680"/>
            <a:ext cx="240120" cy="227880"/>
          </a:xfrm>
          <a:prstGeom prst="ellipse">
            <a:avLst/>
          </a:prstGeom>
          <a:ln>
            <a:noFill/>
          </a:ln>
          <a:effectLst>
            <a:outerShdw blurRad="63500" dir="5400000" dist="38100" rotWithShape="0">
              <a:srgbClr val="000000">
                <a:alpha val="65000"/>
              </a:srgbClr>
            </a:outerShdw>
          </a:effectLst>
        </p:spPr>
        <p:style>
          <a:lnRef idx="0">
            <a:schemeClr val="accent6"/>
          </a:lnRef>
          <a:fillRef idx="3">
            <a:schemeClr val="accent6"/>
          </a:fillRef>
          <a:effectRef idx="3">
            <a:schemeClr val="accent6"/>
          </a:effectRef>
          <a:fontRef idx="minor"/>
        </p:style>
      </p:sp>
      <p:sp>
        <p:nvSpPr>
          <p:cNvPr id="229" name="CustomShape 16"/>
          <p:cNvSpPr/>
          <p:nvPr/>
        </p:nvSpPr>
        <p:spPr>
          <a:xfrm flipH="1">
            <a:off x="3883320" y="3848760"/>
            <a:ext cx="402120" cy="745920"/>
          </a:xfrm>
          <a:custGeom>
            <a:avLst/>
            <a:gdLst/>
            <a:ahLst/>
            <a:rect l="l" t="t" r="r" b="b"/>
            <a:pathLst>
              <a:path w="21600" h="21600">
                <a:moveTo>
                  <a:pt x="0" y="0"/>
                </a:moveTo>
                <a:lnTo>
                  <a:pt x="21600" y="21600"/>
                </a:lnTo>
              </a:path>
            </a:pathLst>
          </a:custGeom>
          <a:noFill/>
          <a:ln cap="rnd">
            <a:solidFill>
              <a:srgbClr val="00b050"/>
            </a:solidFill>
            <a:custDash>
              <a:ds d="300000" sp="100000"/>
            </a:custDash>
            <a:round/>
            <a:tailEnd len="med" type="triangle" w="med"/>
          </a:ln>
          <a:effectLst>
            <a:outerShdw algn="tl" blurRad="50800" dir="2700000" dist="38100" rotWithShape="0">
              <a:srgbClr val="000000">
                <a:alpha val="40000"/>
              </a:srgbClr>
            </a:outerShdw>
          </a:effectLst>
        </p:spPr>
        <p:style>
          <a:lnRef idx="3">
            <a:schemeClr val="accent3"/>
          </a:lnRef>
          <a:fillRef idx="0">
            <a:schemeClr val="accent3"/>
          </a:fillRef>
          <a:effectRef idx="2">
            <a:schemeClr val="accent3"/>
          </a:effectRef>
          <a:fontRef idx="minor"/>
        </p:style>
      </p:sp>
      <p:sp>
        <p:nvSpPr>
          <p:cNvPr id="230" name="CustomShape 17"/>
          <p:cNvSpPr/>
          <p:nvPr/>
        </p:nvSpPr>
        <p:spPr>
          <a:xfrm flipH="1">
            <a:off x="3884040" y="4001040"/>
            <a:ext cx="554400" cy="593640"/>
          </a:xfrm>
          <a:custGeom>
            <a:avLst/>
            <a:gdLst/>
            <a:ahLst/>
            <a:rect l="l" t="t" r="r" b="b"/>
            <a:pathLst>
              <a:path w="21600" h="21600">
                <a:moveTo>
                  <a:pt x="0" y="0"/>
                </a:moveTo>
                <a:lnTo>
                  <a:pt x="21600" y="21600"/>
                </a:lnTo>
              </a:path>
            </a:pathLst>
          </a:custGeom>
          <a:noFill/>
          <a:ln cap="rnd">
            <a:solidFill>
              <a:srgbClr val="00b050"/>
            </a:solidFill>
            <a:custDash>
              <a:ds d="300000" sp="100000"/>
            </a:custDash>
            <a:round/>
            <a:tailEnd len="med" type="triangle" w="med"/>
          </a:ln>
          <a:effectLst>
            <a:outerShdw algn="tl" blurRad="50800" dir="2700000" dist="38100" rotWithShape="0">
              <a:srgbClr val="000000">
                <a:alpha val="40000"/>
              </a:srgbClr>
            </a:outerShdw>
          </a:effectLst>
        </p:spPr>
        <p:style>
          <a:lnRef idx="3">
            <a:schemeClr val="accent3"/>
          </a:lnRef>
          <a:fillRef idx="0">
            <a:schemeClr val="accent3"/>
          </a:fillRef>
          <a:effectRef idx="2">
            <a:schemeClr val="accent3"/>
          </a:effectRef>
          <a:fontRef idx="minor"/>
        </p:style>
      </p:sp>
      <p:sp>
        <p:nvSpPr>
          <p:cNvPr id="231" name="CustomShape 18"/>
          <p:cNvSpPr/>
          <p:nvPr/>
        </p:nvSpPr>
        <p:spPr>
          <a:xfrm>
            <a:off x="3243960" y="4595040"/>
            <a:ext cx="1279440" cy="913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b050"/>
                </a:solidFill>
                <a:uFill>
                  <a:solidFill>
                    <a:srgbClr val="ffffff"/>
                  </a:solidFill>
                </a:uFill>
                <a:latin typeface="Calibri"/>
              </a:rPr>
              <a:t>Cycle consistency loss</a:t>
            </a:r>
            <a:endParaRPr b="0" lang="en-US" sz="1800" spc="-1" strike="noStrike">
              <a:solidFill>
                <a:srgbClr val="ffffff"/>
              </a:solidFill>
              <a:uFill>
                <a:solidFill>
                  <a:srgbClr val="ffffff"/>
                </a:solidFill>
              </a:uFill>
              <a:latin typeface="Arial"/>
            </a:endParaRPr>
          </a:p>
        </p:txBody>
      </p:sp>
      <p:sp>
        <p:nvSpPr>
          <p:cNvPr id="232" name="CustomShape 19"/>
          <p:cNvSpPr/>
          <p:nvPr/>
        </p:nvSpPr>
        <p:spPr>
          <a:xfrm>
            <a:off x="8696520" y="4559400"/>
            <a:ext cx="1279440" cy="913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e25247"/>
                </a:solidFill>
                <a:uFill>
                  <a:solidFill>
                    <a:srgbClr val="ffffff"/>
                  </a:solidFill>
                </a:uFill>
                <a:latin typeface="Calibri"/>
              </a:rPr>
              <a:t>Cycle consistency loss</a:t>
            </a:r>
            <a:endParaRPr b="0" lang="en-US" sz="1800" spc="-1" strike="noStrike">
              <a:solidFill>
                <a:srgbClr val="ffffff"/>
              </a:solidFill>
              <a:uFill>
                <a:solidFill>
                  <a:srgbClr val="ffffff"/>
                </a:solidFill>
              </a:uFill>
              <a:latin typeface="Arial"/>
            </a:endParaRPr>
          </a:p>
        </p:txBody>
      </p:sp>
      <p:sp>
        <p:nvSpPr>
          <p:cNvPr id="233" name="CustomShape 20"/>
          <p:cNvSpPr/>
          <p:nvPr/>
        </p:nvSpPr>
        <p:spPr>
          <a:xfrm>
            <a:off x="8394840" y="4033440"/>
            <a:ext cx="941400" cy="525600"/>
          </a:xfrm>
          <a:custGeom>
            <a:avLst/>
            <a:gdLst/>
            <a:ahLst/>
            <a:rect l="l" t="t" r="r" b="b"/>
            <a:pathLst>
              <a:path w="21600" h="21600">
                <a:moveTo>
                  <a:pt x="0" y="0"/>
                </a:moveTo>
                <a:lnTo>
                  <a:pt x="21600" y="21600"/>
                </a:lnTo>
              </a:path>
            </a:pathLst>
          </a:custGeom>
          <a:noFill/>
          <a:ln cap="rnd" w="28440">
            <a:solidFill>
              <a:schemeClr val="accent6"/>
            </a:solidFill>
            <a:custDash>
              <a:ds d="300000" sp="100000"/>
            </a:custDash>
            <a:round/>
            <a:tailEnd len="med" type="triangle" w="med"/>
          </a:ln>
          <a:effectLst>
            <a:outerShdw algn="tl" blurRad="50800" dir="2700000" dist="38100" rotWithShape="0">
              <a:srgbClr val="000000">
                <a:alpha val="40000"/>
              </a:srgbClr>
            </a:outerShdw>
          </a:effectLst>
        </p:spPr>
        <p:style>
          <a:lnRef idx="1">
            <a:schemeClr val="accent1"/>
          </a:lnRef>
          <a:fillRef idx="0">
            <a:schemeClr val="accent1"/>
          </a:fillRef>
          <a:effectRef idx="0">
            <a:schemeClr val="accent1"/>
          </a:effectRef>
          <a:fontRef idx="minor"/>
        </p:style>
      </p:sp>
      <p:sp>
        <p:nvSpPr>
          <p:cNvPr id="234" name="CustomShape 21"/>
          <p:cNvSpPr/>
          <p:nvPr/>
        </p:nvSpPr>
        <p:spPr>
          <a:xfrm>
            <a:off x="8531280" y="3880800"/>
            <a:ext cx="804960" cy="677880"/>
          </a:xfrm>
          <a:custGeom>
            <a:avLst/>
            <a:gdLst/>
            <a:ahLst/>
            <a:rect l="l" t="t" r="r" b="b"/>
            <a:pathLst>
              <a:path w="21600" h="21600">
                <a:moveTo>
                  <a:pt x="0" y="0"/>
                </a:moveTo>
                <a:lnTo>
                  <a:pt x="21600" y="21600"/>
                </a:lnTo>
              </a:path>
            </a:pathLst>
          </a:custGeom>
          <a:noFill/>
          <a:ln cap="rnd" w="28440">
            <a:solidFill>
              <a:schemeClr val="accent6"/>
            </a:solidFill>
            <a:custDash>
              <a:ds d="300000" sp="100000"/>
            </a:custDash>
            <a:round/>
            <a:tailEnd len="med" type="triangle" w="med"/>
          </a:ln>
          <a:effectLst>
            <a:outerShdw algn="tl" blurRad="50800" dir="2700000" dist="38100" rotWithShape="0">
              <a:srgbClr val="000000">
                <a:alpha val="40000"/>
              </a:srgbClr>
            </a:outerShdw>
          </a:effectLst>
        </p:spPr>
        <p:style>
          <a:lnRef idx="1">
            <a:schemeClr val="accent1"/>
          </a:lnRef>
          <a:fillRef idx="0">
            <a:schemeClr val="accent1"/>
          </a:fillRef>
          <a:effectRef idx="0">
            <a:schemeClr val="accent1"/>
          </a:effectRef>
          <a:fontRef idx="minor"/>
        </p:style>
      </p:sp>
      <p:sp>
        <p:nvSpPr>
          <p:cNvPr id="235" name="CustomShape 22"/>
          <p:cNvSpPr/>
          <p:nvPr/>
        </p:nvSpPr>
        <p:spPr>
          <a:xfrm>
            <a:off x="1307520" y="2829960"/>
            <a:ext cx="127944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b050"/>
                </a:solidFill>
                <a:uFill>
                  <a:solidFill>
                    <a:srgbClr val="ffffff"/>
                  </a:solidFill>
                </a:uFill>
                <a:latin typeface="Calibri"/>
              </a:rPr>
              <a:t>GAN (Y2X) loss</a:t>
            </a:r>
            <a:endParaRPr b="0" lang="en-US" sz="1800" spc="-1" strike="noStrike">
              <a:solidFill>
                <a:srgbClr val="ffffff"/>
              </a:solidFill>
              <a:uFill>
                <a:solidFill>
                  <a:srgbClr val="ffffff"/>
                </a:solidFill>
              </a:uFill>
              <a:latin typeface="Arial"/>
            </a:endParaRPr>
          </a:p>
        </p:txBody>
      </p:sp>
      <p:sp>
        <p:nvSpPr>
          <p:cNvPr id="236" name="CustomShape 23"/>
          <p:cNvSpPr/>
          <p:nvPr/>
        </p:nvSpPr>
        <p:spPr>
          <a:xfrm>
            <a:off x="10320120" y="2910960"/>
            <a:ext cx="1279440" cy="639000"/>
          </a:xfrm>
          <a:prstGeom prst="rect">
            <a:avLst/>
          </a:prstGeom>
          <a:noFill/>
          <a:ln>
            <a:noFill/>
          </a:ln>
        </p:spPr>
        <p:style>
          <a:lnRef idx="0"/>
          <a:fillRef idx="0"/>
          <a:effectRef idx="0"/>
          <a:fontRef idx="minor"/>
        </p:style>
        <p:txBody>
          <a:bodyPr lIns="90000" rIns="90000" tIns="45000" bIns="45000"/>
          <a:p>
            <a:pPr algn="r">
              <a:lnSpc>
                <a:spcPct val="100000"/>
              </a:lnSpc>
            </a:pPr>
            <a:r>
              <a:rPr b="0" lang="en-US" sz="1800" spc="-1" strike="noStrike">
                <a:solidFill>
                  <a:srgbClr val="e25247"/>
                </a:solidFill>
                <a:uFill>
                  <a:solidFill>
                    <a:srgbClr val="ffffff"/>
                  </a:solidFill>
                </a:uFill>
                <a:latin typeface="Calibri"/>
              </a:rPr>
              <a:t>GAN (X2Y) loss</a:t>
            </a:r>
            <a:endParaRPr b="0" lang="en-US" sz="1800" spc="-1" strike="noStrike">
              <a:solidFill>
                <a:srgbClr val="ffffff"/>
              </a:solidFill>
              <a:uFill>
                <a:solidFill>
                  <a:srgbClr val="ffffff"/>
                </a:solidFill>
              </a:uFill>
              <a:latin typeface="Arial"/>
            </a:endParaRPr>
          </a:p>
        </p:txBody>
      </p:sp>
      <p:sp>
        <p:nvSpPr>
          <p:cNvPr id="237" name="CustomShape 24"/>
          <p:cNvSpPr/>
          <p:nvPr/>
        </p:nvSpPr>
        <p:spPr>
          <a:xfrm>
            <a:off x="5919840" y="1800360"/>
            <a:ext cx="831240" cy="583920"/>
          </a:xfrm>
          <a:prstGeom prst="roundRect">
            <a:avLst>
              <a:gd name="adj" fmla="val 16667"/>
            </a:avLst>
          </a:prstGeom>
          <a:ln>
            <a:round/>
          </a:ln>
        </p:spPr>
        <p:style>
          <a:lnRef idx="2">
            <a:schemeClr val="accent6">
              <a:shade val="50000"/>
            </a:schemeClr>
          </a:lnRef>
          <a:fillRef idx="1">
            <a:schemeClr val="accent6"/>
          </a:fillRef>
          <a:effectRef idx="0">
            <a:schemeClr val="accent6"/>
          </a:effectRef>
          <a:fontRef idx="minor"/>
        </p:style>
        <p:txBody>
          <a:bodyPr lIns="90000" rIns="90000" tIns="45000" bIns="45000" anchor="ctr"/>
          <a:p>
            <a:pPr algn="ctr">
              <a:lnSpc>
                <a:spcPct val="100000"/>
              </a:lnSpc>
            </a:pPr>
            <a:r>
              <a:rPr b="0" lang="en-US" sz="1800" spc="-1" strike="noStrike">
                <a:solidFill>
                  <a:srgbClr val="ffffff"/>
                </a:solidFill>
                <a:uFill>
                  <a:solidFill>
                    <a:srgbClr val="ffffff"/>
                  </a:solidFill>
                </a:uFill>
                <a:latin typeface="Calibri"/>
              </a:rPr>
              <a:t>G</a:t>
            </a:r>
            <a:endParaRPr b="0" lang="en-US" sz="1800" spc="-1" strike="noStrike">
              <a:solidFill>
                <a:srgbClr val="ffffff"/>
              </a:solidFill>
              <a:uFill>
                <a:solidFill>
                  <a:srgbClr val="ffffff"/>
                </a:solidFill>
              </a:uFill>
              <a:latin typeface="Arial"/>
            </a:endParaRPr>
          </a:p>
        </p:txBody>
      </p:sp>
      <p:sp>
        <p:nvSpPr>
          <p:cNvPr id="238" name="CustomShape 25"/>
          <p:cNvSpPr/>
          <p:nvPr/>
        </p:nvSpPr>
        <p:spPr>
          <a:xfrm>
            <a:off x="6001920" y="4861080"/>
            <a:ext cx="831240" cy="583920"/>
          </a:xfrm>
          <a:prstGeom prst="roundRect">
            <a:avLst>
              <a:gd name="adj" fmla="val 16667"/>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r>
              <a:rPr b="0" lang="en-US" sz="1800" spc="-1" strike="noStrike">
                <a:solidFill>
                  <a:srgbClr val="ffffff"/>
                </a:solidFill>
                <a:uFill>
                  <a:solidFill>
                    <a:srgbClr val="ffffff"/>
                  </a:solidFill>
                </a:uFill>
                <a:latin typeface="Calibri"/>
              </a:rPr>
              <a:t>F</a:t>
            </a:r>
            <a:endParaRPr b="0" lang="en-US" sz="1800" spc="-1" strike="noStrike">
              <a:solidFill>
                <a:srgbClr val="ffffff"/>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685800" y="390600"/>
            <a:ext cx="10131120" cy="1455840"/>
          </a:xfrm>
          <a:prstGeom prst="rect">
            <a:avLst/>
          </a:prstGeom>
          <a:noFill/>
          <a:ln>
            <a:noFill/>
          </a:ln>
        </p:spPr>
        <p:txBody>
          <a:bodyPr anchor="ctr"/>
          <a:p>
            <a:pPr>
              <a:lnSpc>
                <a:spcPct val="100000"/>
              </a:lnSpc>
            </a:pPr>
            <a:r>
              <a:rPr b="0" lang="en-US" sz="3600" spc="-1" strike="noStrike">
                <a:solidFill>
                  <a:srgbClr val="ffffff"/>
                </a:solidFill>
                <a:uFill>
                  <a:solidFill>
                    <a:srgbClr val="ffffff"/>
                  </a:solidFill>
                </a:uFill>
                <a:latin typeface="Calibri Light"/>
              </a:rPr>
              <a:t>Cycle Consistency</a:t>
            </a:r>
            <a:endParaRPr b="0" lang="en-US" sz="1800" spc="-1" strike="noStrike">
              <a:solidFill>
                <a:srgbClr val="ffffff"/>
              </a:solidFill>
              <a:uFill>
                <a:solidFill>
                  <a:srgbClr val="ffffff"/>
                </a:solidFill>
              </a:uFill>
              <a:latin typeface="Calibri"/>
            </a:endParaRPr>
          </a:p>
        </p:txBody>
      </p:sp>
      <p:pic>
        <p:nvPicPr>
          <p:cNvPr id="240" name="Picture 2" descr=""/>
          <p:cNvPicPr/>
          <p:nvPr/>
        </p:nvPicPr>
        <p:blipFill>
          <a:blip r:embed="rId1"/>
          <a:stretch/>
        </p:blipFill>
        <p:spPr>
          <a:xfrm>
            <a:off x="5432400" y="2996640"/>
            <a:ext cx="947520" cy="1436040"/>
          </a:xfrm>
          <a:prstGeom prst="rect">
            <a:avLst/>
          </a:prstGeom>
          <a:ln>
            <a:noFill/>
          </a:ln>
        </p:spPr>
      </p:pic>
      <p:pic>
        <p:nvPicPr>
          <p:cNvPr id="241" name="Picture 4" descr=""/>
          <p:cNvPicPr/>
          <p:nvPr/>
        </p:nvPicPr>
        <p:blipFill>
          <a:blip r:embed="rId2"/>
          <a:stretch/>
        </p:blipFill>
        <p:spPr>
          <a:xfrm>
            <a:off x="2593800" y="2041560"/>
            <a:ext cx="947520" cy="1436040"/>
          </a:xfrm>
          <a:prstGeom prst="rect">
            <a:avLst/>
          </a:prstGeom>
          <a:ln>
            <a:noFill/>
          </a:ln>
        </p:spPr>
      </p:pic>
      <p:pic>
        <p:nvPicPr>
          <p:cNvPr id="242" name="Picture 6" descr=""/>
          <p:cNvPicPr/>
          <p:nvPr/>
        </p:nvPicPr>
        <p:blipFill>
          <a:blip r:embed="rId3"/>
          <a:stretch/>
        </p:blipFill>
        <p:spPr>
          <a:xfrm>
            <a:off x="2573280" y="3919320"/>
            <a:ext cx="988920" cy="1436040"/>
          </a:xfrm>
          <a:prstGeom prst="rect">
            <a:avLst/>
          </a:prstGeom>
          <a:ln>
            <a:noFill/>
          </a:ln>
        </p:spPr>
      </p:pic>
      <p:sp>
        <p:nvSpPr>
          <p:cNvPr id="243" name="CustomShape 2"/>
          <p:cNvSpPr/>
          <p:nvPr/>
        </p:nvSpPr>
        <p:spPr>
          <a:xfrm>
            <a:off x="3542040" y="2759760"/>
            <a:ext cx="2364120" cy="236520"/>
          </a:xfrm>
          <a:prstGeom prst="curvedConnector2">
            <a:avLst/>
          </a:prstGeom>
          <a:noFill/>
          <a:ln>
            <a:round/>
            <a:tailEnd len="med" type="triangle" w="med"/>
          </a:ln>
          <a:effectLst>
            <a:outerShdw blurRad="50800" dir="5400000" dist="38100" rotWithShape="0">
              <a:srgbClr val="000000">
                <a:alpha val="35000"/>
              </a:srgbClr>
            </a:outerShdw>
          </a:effectLst>
        </p:spPr>
        <p:style>
          <a:lnRef idx="3">
            <a:schemeClr val="accent3"/>
          </a:lnRef>
          <a:fillRef idx="0">
            <a:schemeClr val="accent3"/>
          </a:fillRef>
          <a:effectRef idx="2">
            <a:schemeClr val="accent3"/>
          </a:effectRef>
          <a:fontRef idx="minor"/>
        </p:style>
      </p:sp>
      <p:sp>
        <p:nvSpPr>
          <p:cNvPr id="244" name="CustomShape 3"/>
          <p:cNvSpPr/>
          <p:nvPr/>
        </p:nvSpPr>
        <p:spPr>
          <a:xfrm rot="5400000">
            <a:off x="4632480" y="3363120"/>
            <a:ext cx="204120" cy="2343600"/>
          </a:xfrm>
          <a:prstGeom prst="curvedConnector2">
            <a:avLst/>
          </a:prstGeom>
          <a:noFill/>
          <a:ln>
            <a:round/>
            <a:tailEnd len="med" type="triangle" w="med"/>
          </a:ln>
          <a:effectLst>
            <a:outerShdw blurRad="50800" dir="5400000" dist="38100" rotWithShape="0">
              <a:srgbClr val="000000">
                <a:alpha val="35000"/>
              </a:srgbClr>
            </a:outerShdw>
          </a:effectLst>
        </p:spPr>
        <p:style>
          <a:lnRef idx="3">
            <a:schemeClr val="accent3"/>
          </a:lnRef>
          <a:fillRef idx="0">
            <a:schemeClr val="accent3"/>
          </a:fillRef>
          <a:effectRef idx="2">
            <a:schemeClr val="accent3"/>
          </a:effectRef>
          <a:fontRef idx="minor"/>
        </p:style>
      </p:sp>
      <p:sp>
        <p:nvSpPr>
          <p:cNvPr id="245" name="CustomShape 4"/>
          <p:cNvSpPr/>
          <p:nvPr/>
        </p:nvSpPr>
        <p:spPr>
          <a:xfrm>
            <a:off x="3067920" y="3477960"/>
            <a:ext cx="360" cy="441000"/>
          </a:xfrm>
          <a:custGeom>
            <a:avLst/>
            <a:gdLst/>
            <a:ahLst/>
            <a:rect l="l" t="t" r="r" b="b"/>
            <a:pathLst>
              <a:path w="21600" h="21600">
                <a:moveTo>
                  <a:pt x="0" y="0"/>
                </a:moveTo>
                <a:lnTo>
                  <a:pt x="21600" y="21600"/>
                </a:lnTo>
              </a:path>
            </a:pathLst>
          </a:custGeom>
          <a:noFill/>
          <a:ln cap="rnd" w="38160">
            <a:solidFill>
              <a:srgbClr val="ff0000"/>
            </a:solidFill>
            <a:custDash>
              <a:ds d="100000" sp="100000"/>
            </a:custDash>
            <a:round/>
            <a:headEnd len="med" type="triangle" w="med"/>
            <a:tailEnd len="med" type="triangle" w="med"/>
          </a:ln>
          <a:effectLst>
            <a:outerShdw algn="l" blurRad="50800" dist="38100" rotWithShape="0">
              <a:srgbClr val="000000">
                <a:alpha val="40000"/>
              </a:srgbClr>
            </a:outerShdw>
          </a:effectLst>
        </p:spPr>
        <p:style>
          <a:lnRef idx="3">
            <a:schemeClr val="accent6"/>
          </a:lnRef>
          <a:fillRef idx="0">
            <a:schemeClr val="accent6"/>
          </a:fillRef>
          <a:effectRef idx="2">
            <a:schemeClr val="accent6"/>
          </a:effectRef>
          <a:fontRef idx="minor"/>
        </p:style>
      </p:sp>
      <p:sp>
        <p:nvSpPr>
          <p:cNvPr id="246" name="CustomShape 5"/>
          <p:cNvSpPr/>
          <p:nvPr/>
        </p:nvSpPr>
        <p:spPr>
          <a:xfrm>
            <a:off x="3755520" y="2161440"/>
            <a:ext cx="185580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ff"/>
                </a:solidFill>
                <a:uFill>
                  <a:solidFill>
                    <a:srgbClr val="ffffff"/>
                  </a:solidFill>
                </a:uFill>
                <a:latin typeface="Calibri"/>
              </a:rPr>
              <a:t>Translator G:</a:t>
            </a:r>
            <a:r>
              <a:rPr b="0" lang="en-US" sz="1800" spc="-1" strike="noStrike">
                <a:solidFill>
                  <a:srgbClr val="ffffff"/>
                </a:solidFill>
                <a:uFill>
                  <a:solidFill>
                    <a:srgbClr val="ffffff"/>
                  </a:solidFill>
                </a:uFill>
                <a:latin typeface="Calibri"/>
              </a:rPr>
              <a:t>
</a:t>
            </a:r>
            <a:r>
              <a:rPr b="0" lang="en-US" sz="1800" spc="-1" strike="noStrike">
                <a:solidFill>
                  <a:srgbClr val="ffffff"/>
                </a:solidFill>
                <a:uFill>
                  <a:solidFill>
                    <a:srgbClr val="ffffff"/>
                  </a:solidFill>
                </a:uFill>
                <a:latin typeface="Calibri"/>
              </a:rPr>
              <a:t>English -&gt; Chinese</a:t>
            </a:r>
            <a:endParaRPr b="0" lang="en-US" sz="1800" spc="-1" strike="noStrike">
              <a:solidFill>
                <a:srgbClr val="ffffff"/>
              </a:solidFill>
              <a:uFill>
                <a:solidFill>
                  <a:srgbClr val="ffffff"/>
                </a:solidFill>
              </a:uFill>
              <a:latin typeface="Arial"/>
            </a:endParaRPr>
          </a:p>
        </p:txBody>
      </p:sp>
      <p:sp>
        <p:nvSpPr>
          <p:cNvPr id="247" name="CustomShape 6"/>
          <p:cNvSpPr/>
          <p:nvPr/>
        </p:nvSpPr>
        <p:spPr>
          <a:xfrm>
            <a:off x="3814560" y="4637160"/>
            <a:ext cx="185580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ff"/>
                </a:solidFill>
                <a:uFill>
                  <a:solidFill>
                    <a:srgbClr val="ffffff"/>
                  </a:solidFill>
                </a:uFill>
                <a:latin typeface="Calibri"/>
              </a:rPr>
              <a:t>Translator F:</a:t>
            </a:r>
            <a:endParaRPr b="0" lang="en-US" sz="1800" spc="-1" strike="noStrike">
              <a:solidFill>
                <a:srgbClr val="ffffff"/>
              </a:solidFill>
              <a:uFill>
                <a:solidFill>
                  <a:srgbClr val="ffffff"/>
                </a:solidFill>
              </a:uFill>
              <a:latin typeface="Arial"/>
            </a:endParaRPr>
          </a:p>
          <a:p>
            <a:pPr>
              <a:lnSpc>
                <a:spcPct val="100000"/>
              </a:lnSpc>
            </a:pPr>
            <a:r>
              <a:rPr b="0" lang="en-US" sz="1800" spc="-1" strike="noStrike">
                <a:solidFill>
                  <a:srgbClr val="ffffff"/>
                </a:solidFill>
                <a:uFill>
                  <a:solidFill>
                    <a:srgbClr val="ffffff"/>
                  </a:solidFill>
                </a:uFill>
                <a:latin typeface="Calibri"/>
              </a:rPr>
              <a:t>Chinese -&gt; English</a:t>
            </a:r>
            <a:endParaRPr b="0" lang="en-US" sz="1800" spc="-1" strike="noStrike">
              <a:solidFill>
                <a:srgbClr val="ffffff"/>
              </a:solidFill>
              <a:uFill>
                <a:solidFill>
                  <a:srgbClr val="ffffff"/>
                </a:solidFill>
              </a:uFill>
              <a:latin typeface="Arial"/>
            </a:endParaRPr>
          </a:p>
        </p:txBody>
      </p:sp>
      <p:sp>
        <p:nvSpPr>
          <p:cNvPr id="248" name="CustomShape 7"/>
          <p:cNvSpPr/>
          <p:nvPr/>
        </p:nvSpPr>
        <p:spPr>
          <a:xfrm>
            <a:off x="2156400" y="2075040"/>
            <a:ext cx="50904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Calibri"/>
              </a:rPr>
              <a:t>EN</a:t>
            </a:r>
            <a:endParaRPr b="0" lang="en-US" sz="1800" spc="-1" strike="noStrike">
              <a:solidFill>
                <a:srgbClr val="ffffff"/>
              </a:solidFill>
              <a:uFill>
                <a:solidFill>
                  <a:srgbClr val="ffffff"/>
                </a:solidFill>
              </a:uFill>
              <a:latin typeface="Arial"/>
            </a:endParaRPr>
          </a:p>
        </p:txBody>
      </p:sp>
      <p:sp>
        <p:nvSpPr>
          <p:cNvPr id="249" name="CustomShape 8"/>
          <p:cNvSpPr/>
          <p:nvPr/>
        </p:nvSpPr>
        <p:spPr>
          <a:xfrm>
            <a:off x="2063880" y="4899600"/>
            <a:ext cx="50904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Calibri"/>
              </a:rPr>
              <a:t>EN’</a:t>
            </a:r>
            <a:endParaRPr b="0" lang="en-US" sz="1800" spc="-1" strike="noStrike">
              <a:solidFill>
                <a:srgbClr val="ffffff"/>
              </a:solidFill>
              <a:uFill>
                <a:solidFill>
                  <a:srgbClr val="ffffff"/>
                </a:solidFill>
              </a:uFill>
              <a:latin typeface="Arial"/>
            </a:endParaRPr>
          </a:p>
        </p:txBody>
      </p:sp>
      <p:sp>
        <p:nvSpPr>
          <p:cNvPr id="250" name="CustomShape 9"/>
          <p:cNvSpPr/>
          <p:nvPr/>
        </p:nvSpPr>
        <p:spPr>
          <a:xfrm>
            <a:off x="6346440" y="2994480"/>
            <a:ext cx="50904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Calibri"/>
              </a:rPr>
              <a:t>CN</a:t>
            </a:r>
            <a:endParaRPr b="0" lang="en-US" sz="1800" spc="-1" strike="noStrike">
              <a:solidFill>
                <a:srgbClr val="ffffff"/>
              </a:solidFill>
              <a:uFill>
                <a:solidFill>
                  <a:srgbClr val="ffffff"/>
                </a:solidFill>
              </a:uFill>
              <a:latin typeface="Arial"/>
            </a:endParaRPr>
          </a:p>
        </p:txBody>
      </p:sp>
      <p:sp>
        <p:nvSpPr>
          <p:cNvPr id="251" name="CustomShape 10"/>
          <p:cNvSpPr/>
          <p:nvPr/>
        </p:nvSpPr>
        <p:spPr>
          <a:xfrm>
            <a:off x="811440" y="3488400"/>
            <a:ext cx="229212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Calibri"/>
              </a:rPr>
              <a:t>Cycle-consistency loss</a:t>
            </a:r>
            <a:endParaRPr b="0" lang="en-US" sz="1800" spc="-1" strike="noStrike">
              <a:solidFill>
                <a:srgbClr val="ffffff"/>
              </a:solidFill>
              <a:uFill>
                <a:solidFill>
                  <a:srgbClr val="ffffff"/>
                </a:solidFill>
              </a:uFill>
              <a:latin typeface="Arial"/>
            </a:endParaRPr>
          </a:p>
        </p:txBody>
      </p:sp>
      <p:sp>
        <p:nvSpPr>
          <p:cNvPr id="252" name="CustomShape 11"/>
          <p:cNvSpPr/>
          <p:nvPr/>
        </p:nvSpPr>
        <p:spPr>
          <a:xfrm>
            <a:off x="7294320" y="1910880"/>
            <a:ext cx="4375440" cy="338220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ffffff"/>
                </a:solidFill>
                <a:uFill>
                  <a:solidFill>
                    <a:srgbClr val="ffffff"/>
                  </a:solidFill>
                </a:uFill>
                <a:latin typeface="Calibri"/>
              </a:rPr>
              <a:t>Obviously, we expected</a:t>
            </a:r>
            <a:r>
              <a:rPr b="0" lang="en-US" sz="2400" spc="-1" strike="noStrike">
                <a:solidFill>
                  <a:srgbClr val="ffffff"/>
                </a:solidFill>
                <a:uFill>
                  <a:solidFill>
                    <a:srgbClr val="ffffff"/>
                  </a:solidFill>
                </a:uFill>
                <a:latin typeface="Calibri"/>
              </a:rPr>
              <a:t>
</a:t>
            </a:r>
            <a:endParaRPr b="0" lang="en-US" sz="1800" spc="-1" strike="noStrike">
              <a:solidFill>
                <a:srgbClr val="ffffff"/>
              </a:solidFill>
              <a:uFill>
                <a:solidFill>
                  <a:srgbClr val="ffffff"/>
                </a:solidFill>
              </a:uFill>
              <a:latin typeface="Arial"/>
            </a:endParaRPr>
          </a:p>
          <a:p>
            <a:pPr>
              <a:lnSpc>
                <a:spcPct val="100000"/>
              </a:lnSpc>
            </a:pPr>
            <a:r>
              <a:rPr b="0" lang="en-US" sz="2400" spc="-1" strike="noStrike">
                <a:solidFill>
                  <a:srgbClr val="ffffff"/>
                </a:solidFill>
                <a:uFill>
                  <a:solidFill>
                    <a:srgbClr val="ffffff"/>
                  </a:solidFill>
                </a:uFill>
                <a:latin typeface="Calibri"/>
              </a:rPr>
              <a:t>EN -&gt; G(EN) -&gt; F(G(EN)) ~ EN</a:t>
            </a:r>
            <a:endParaRPr b="0" lang="en-US" sz="1800" spc="-1" strike="noStrike">
              <a:solidFill>
                <a:srgbClr val="ffffff"/>
              </a:solidFill>
              <a:uFill>
                <a:solidFill>
                  <a:srgbClr val="ffffff"/>
                </a:solidFill>
              </a:uFill>
              <a:latin typeface="Arial"/>
            </a:endParaRPr>
          </a:p>
          <a:p>
            <a:pPr>
              <a:lnSpc>
                <a:spcPct val="100000"/>
              </a:lnSpc>
            </a:pPr>
            <a:endParaRPr b="0" lang="en-US" sz="1800" spc="-1" strike="noStrike">
              <a:solidFill>
                <a:srgbClr val="ffffff"/>
              </a:solidFill>
              <a:uFill>
                <a:solidFill>
                  <a:srgbClr val="ffffff"/>
                </a:solidFill>
              </a:uFill>
              <a:latin typeface="Arial"/>
            </a:endParaRPr>
          </a:p>
          <a:p>
            <a:pPr>
              <a:lnSpc>
                <a:spcPct val="100000"/>
              </a:lnSpc>
            </a:pPr>
            <a:endParaRPr b="0" lang="en-US" sz="1800" spc="-1" strike="noStrike">
              <a:solidFill>
                <a:srgbClr val="ffffff"/>
              </a:solidFill>
              <a:uFill>
                <a:solidFill>
                  <a:srgbClr val="ffffff"/>
                </a:solidFill>
              </a:uFill>
              <a:latin typeface="Arial"/>
            </a:endParaRPr>
          </a:p>
          <a:p>
            <a:pPr>
              <a:lnSpc>
                <a:spcPct val="100000"/>
              </a:lnSpc>
            </a:pPr>
            <a:endParaRPr b="0" lang="en-US" sz="1800" spc="-1" strike="noStrike">
              <a:solidFill>
                <a:srgbClr val="ffffff"/>
              </a:solidFill>
              <a:uFill>
                <a:solidFill>
                  <a:srgbClr val="ffffff"/>
                </a:solidFill>
              </a:uFill>
              <a:latin typeface="Arial"/>
            </a:endParaRPr>
          </a:p>
          <a:p>
            <a:pPr>
              <a:lnSpc>
                <a:spcPct val="100000"/>
              </a:lnSpc>
            </a:pPr>
            <a:r>
              <a:rPr b="0" lang="en-US" sz="2400" spc="-1" strike="noStrike">
                <a:solidFill>
                  <a:srgbClr val="ffffff"/>
                </a:solidFill>
                <a:uFill>
                  <a:solidFill>
                    <a:srgbClr val="ffffff"/>
                  </a:solidFill>
                </a:uFill>
                <a:latin typeface="Calibri"/>
              </a:rPr>
              <a:t>Formalized,</a:t>
            </a:r>
            <a:endParaRPr b="0" lang="en-US" sz="1800" spc="-1" strike="noStrike">
              <a:solidFill>
                <a:srgbClr val="ffffff"/>
              </a:solidFill>
              <a:uFill>
                <a:solidFill>
                  <a:srgbClr val="ffffff"/>
                </a:solidFill>
              </a:uFill>
              <a:latin typeface="Arial"/>
            </a:endParaRPr>
          </a:p>
          <a:p>
            <a:pPr>
              <a:lnSpc>
                <a:spcPct val="100000"/>
              </a:lnSpc>
            </a:pPr>
            <a:r>
              <a:rPr b="0" lang="en-US" sz="2400" spc="-1" strike="noStrike">
                <a:solidFill>
                  <a:srgbClr val="ffffff"/>
                </a:solidFill>
                <a:uFill>
                  <a:solidFill>
                    <a:srgbClr val="ffffff"/>
                  </a:solidFill>
                </a:uFill>
                <a:latin typeface="Calibri"/>
              </a:rPr>
              <a:t>if G: X -&gt; Y, F: Y -&gt; X; expect,</a:t>
            </a:r>
            <a:endParaRPr b="0" lang="en-US" sz="1800" spc="-1" strike="noStrike">
              <a:solidFill>
                <a:srgbClr val="ffffff"/>
              </a:solidFill>
              <a:uFill>
                <a:solidFill>
                  <a:srgbClr val="ffffff"/>
                </a:solidFill>
              </a:uFill>
              <a:latin typeface="Arial"/>
            </a:endParaRPr>
          </a:p>
          <a:p>
            <a:pPr>
              <a:lnSpc>
                <a:spcPct val="100000"/>
              </a:lnSpc>
            </a:pPr>
            <a:r>
              <a:rPr b="0" lang="en-US" sz="2400" spc="-1" strike="noStrike">
                <a:solidFill>
                  <a:srgbClr val="ffffff"/>
                </a:solidFill>
                <a:uFill>
                  <a:solidFill>
                    <a:srgbClr val="ffffff"/>
                  </a:solidFill>
                </a:uFill>
                <a:latin typeface="Calibri"/>
              </a:rPr>
              <a:t>X -&gt; G(X) -&gt; F(G(X)) ~ X</a:t>
            </a:r>
            <a:endParaRPr b="0" lang="en-US" sz="1800" spc="-1" strike="noStrike">
              <a:solidFill>
                <a:srgbClr val="ffffff"/>
              </a:solidFill>
              <a:uFill>
                <a:solidFill>
                  <a:srgbClr val="ffffff"/>
                </a:solidFill>
              </a:uFill>
              <a:latin typeface="Arial"/>
            </a:endParaRPr>
          </a:p>
        </p:txBody>
      </p:sp>
      <p:sp>
        <p:nvSpPr>
          <p:cNvPr id="253" name="CustomShape 12"/>
          <p:cNvSpPr/>
          <p:nvPr/>
        </p:nvSpPr>
        <p:spPr>
          <a:xfrm rot="16200000">
            <a:off x="8307360" y="2915280"/>
            <a:ext cx="279360" cy="580680"/>
          </a:xfrm>
          <a:prstGeom prst="leftBrace">
            <a:avLst>
              <a:gd name="adj1" fmla="val 18545"/>
              <a:gd name="adj2" fmla="val 50000"/>
            </a:avLst>
          </a:prstGeom>
          <a:noFill/>
          <a:ln>
            <a:round/>
          </a:ln>
        </p:spPr>
        <p:style>
          <a:lnRef idx="1">
            <a:schemeClr val="accent5"/>
          </a:lnRef>
          <a:fillRef idx="0">
            <a:schemeClr val="accent5"/>
          </a:fillRef>
          <a:effectRef idx="0">
            <a:schemeClr val="accent5"/>
          </a:effectRef>
          <a:fontRef idx="minor"/>
        </p:style>
      </p:sp>
      <p:sp>
        <p:nvSpPr>
          <p:cNvPr id="254" name="CustomShape 13"/>
          <p:cNvSpPr/>
          <p:nvPr/>
        </p:nvSpPr>
        <p:spPr>
          <a:xfrm>
            <a:off x="8236080" y="3331080"/>
            <a:ext cx="45072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c000"/>
                </a:solidFill>
                <a:uFill>
                  <a:solidFill>
                    <a:srgbClr val="ffffff"/>
                  </a:solidFill>
                </a:uFill>
                <a:latin typeface="Calibri"/>
              </a:rPr>
              <a:t>CN</a:t>
            </a:r>
            <a:endParaRPr b="0" lang="en-US" sz="1800" spc="-1" strike="noStrike">
              <a:solidFill>
                <a:srgbClr val="ffffff"/>
              </a:solidFill>
              <a:uFill>
                <a:solidFill>
                  <a:srgbClr val="ffffff"/>
                </a:solidFill>
              </a:uFill>
              <a:latin typeface="Arial"/>
            </a:endParaRPr>
          </a:p>
        </p:txBody>
      </p:sp>
      <p:sp>
        <p:nvSpPr>
          <p:cNvPr id="255" name="CustomShape 14"/>
          <p:cNvSpPr/>
          <p:nvPr/>
        </p:nvSpPr>
        <p:spPr>
          <a:xfrm rot="16200000">
            <a:off x="9604080" y="2777040"/>
            <a:ext cx="279360" cy="857520"/>
          </a:xfrm>
          <a:prstGeom prst="leftBrace">
            <a:avLst>
              <a:gd name="adj1" fmla="val 18545"/>
              <a:gd name="adj2" fmla="val 50000"/>
            </a:avLst>
          </a:prstGeom>
          <a:noFill/>
          <a:ln>
            <a:round/>
          </a:ln>
        </p:spPr>
        <p:style>
          <a:lnRef idx="1">
            <a:schemeClr val="accent5"/>
          </a:lnRef>
          <a:fillRef idx="0">
            <a:schemeClr val="accent5"/>
          </a:fillRef>
          <a:effectRef idx="0">
            <a:schemeClr val="accent5"/>
          </a:effectRef>
          <a:fontRef idx="minor"/>
        </p:style>
      </p:sp>
      <p:sp>
        <p:nvSpPr>
          <p:cNvPr id="256" name="CustomShape 15"/>
          <p:cNvSpPr/>
          <p:nvPr/>
        </p:nvSpPr>
        <p:spPr>
          <a:xfrm>
            <a:off x="9514440" y="3345480"/>
            <a:ext cx="49644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c000"/>
                </a:solidFill>
                <a:uFill>
                  <a:solidFill>
                    <a:srgbClr val="ffffff"/>
                  </a:solidFill>
                </a:uFill>
                <a:latin typeface="Calibri"/>
              </a:rPr>
              <a:t>EN’</a:t>
            </a:r>
            <a:endParaRPr b="0" lang="en-US" sz="1800" spc="-1" strike="noStrike">
              <a:solidFill>
                <a:srgbClr val="ffffff"/>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a:solidFill>
                  <a:srgbClr val="ffffff"/>
                </a:solidFill>
                <a:uFill>
                  <a:solidFill>
                    <a:srgbClr val="ffffff"/>
                  </a:solidFill>
                </a:uFill>
                <a:latin typeface="Calibri Light"/>
              </a:rPr>
              <a:t>CycleGAN – Objective Function</a:t>
            </a:r>
            <a:endParaRPr b="0" lang="en-US" sz="1800" spc="-1" strike="noStrike">
              <a:solidFill>
                <a:srgbClr val="ffffff"/>
              </a:solidFill>
              <a:uFill>
                <a:solidFill>
                  <a:srgbClr val="ffffff"/>
                </a:solidFill>
              </a:uFill>
              <a:latin typeface="Calibri"/>
            </a:endParaRPr>
          </a:p>
        </p:txBody>
      </p:sp>
      <p:sp>
        <p:nvSpPr>
          <p:cNvPr id="258" name="TextShape 2"/>
          <p:cNvSpPr txBox="1"/>
          <p:nvPr/>
        </p:nvSpPr>
        <p:spPr>
          <a:xfrm>
            <a:off x="685800" y="2142000"/>
            <a:ext cx="10131120" cy="3648600"/>
          </a:xfrm>
          <a:prstGeom prst="rect">
            <a:avLst/>
          </a:prstGeom>
          <a:noFill/>
          <a:ln>
            <a:noFill/>
          </a:ln>
        </p:spPr>
        <p:txBody>
          <a:bodyPr/>
          <a:p>
            <a:pPr marL="285840" indent="-28548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Adversarial loss (for G: X -&gt; Y)</a:t>
            </a: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Cycle-consistency loss</a:t>
            </a: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p:txBody>
      </p:sp>
      <p:pic>
        <p:nvPicPr>
          <p:cNvPr id="259" name="Picture 3" descr=""/>
          <p:cNvPicPr/>
          <p:nvPr/>
        </p:nvPicPr>
        <p:blipFill>
          <a:blip r:embed="rId1"/>
          <a:stretch/>
        </p:blipFill>
        <p:spPr>
          <a:xfrm>
            <a:off x="985680" y="2574000"/>
            <a:ext cx="5157360" cy="693360"/>
          </a:xfrm>
          <a:prstGeom prst="rect">
            <a:avLst/>
          </a:prstGeom>
          <a:ln>
            <a:noFill/>
          </a:ln>
        </p:spPr>
      </p:pic>
      <p:pic>
        <p:nvPicPr>
          <p:cNvPr id="260" name="Picture 4" descr=""/>
          <p:cNvPicPr/>
          <p:nvPr/>
        </p:nvPicPr>
        <p:blipFill>
          <a:blip r:embed="rId2"/>
          <a:stretch/>
        </p:blipFill>
        <p:spPr>
          <a:xfrm>
            <a:off x="985680" y="3790440"/>
            <a:ext cx="5157360" cy="888840"/>
          </a:xfrm>
          <a:prstGeom prst="rect">
            <a:avLst/>
          </a:prstGeom>
          <a:ln>
            <a:noFill/>
          </a:ln>
        </p:spPr>
      </p:pic>
      <p:sp>
        <p:nvSpPr>
          <p:cNvPr id="261" name="CustomShape 3"/>
          <p:cNvSpPr/>
          <p:nvPr/>
        </p:nvSpPr>
        <p:spPr>
          <a:xfrm>
            <a:off x="713880" y="6385320"/>
            <a:ext cx="430812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ff"/>
                </a:solidFill>
                <a:uFill>
                  <a:solidFill>
                    <a:srgbClr val="ffffff"/>
                  </a:solidFill>
                </a:uFill>
                <a:latin typeface="Calibri"/>
              </a:rPr>
              <a:t>Credit: https://arxiv.org/pdf/1703.10593.pdf</a:t>
            </a:r>
            <a:endParaRPr b="0" lang="en-US" sz="1800" spc="-1" strike="noStrike">
              <a:solidFill>
                <a:srgbClr val="ffffff"/>
              </a:solidFill>
              <a:uFill>
                <a:solidFill>
                  <a:srgbClr val="ffffff"/>
                </a:solidFill>
              </a:uFill>
              <a:latin typeface="Arial"/>
            </a:endParaRPr>
          </a:p>
        </p:txBody>
      </p:sp>
      <p:pic>
        <p:nvPicPr>
          <p:cNvPr id="262" name="Picture 7" descr=""/>
          <p:cNvPicPr/>
          <p:nvPr/>
        </p:nvPicPr>
        <p:blipFill>
          <a:blip r:embed="rId3"/>
          <a:stretch/>
        </p:blipFill>
        <p:spPr>
          <a:xfrm>
            <a:off x="6743520" y="2483640"/>
            <a:ext cx="5157360" cy="1306440"/>
          </a:xfrm>
          <a:prstGeom prst="rect">
            <a:avLst/>
          </a:prstGeom>
          <a:ln>
            <a:noFill/>
          </a:ln>
        </p:spPr>
      </p:pic>
      <p:sp>
        <p:nvSpPr>
          <p:cNvPr id="263" name="CustomShape 4"/>
          <p:cNvSpPr/>
          <p:nvPr/>
        </p:nvSpPr>
        <p:spPr>
          <a:xfrm>
            <a:off x="6449400" y="2034000"/>
            <a:ext cx="1731960" cy="2559240"/>
          </a:xfrm>
          <a:prstGeom prst="rect">
            <a:avLst/>
          </a:prstGeom>
          <a:noFill/>
          <a:ln>
            <a:noFill/>
          </a:ln>
        </p:spPr>
        <p:style>
          <a:lnRef idx="0"/>
          <a:fillRef idx="0"/>
          <a:effectRef idx="0"/>
          <a:fontRef idx="minor"/>
        </p:style>
        <p:txBody>
          <a:bodyPr wrap="none" lIns="90000" rIns="90000" tIns="45000" bIns="45000"/>
          <a:p>
            <a:pPr marL="285840" indent="-285480">
              <a:lnSpc>
                <a:spcPct val="100000"/>
              </a:lnSpc>
              <a:buClr>
                <a:srgbClr val="ffffff"/>
              </a:buClr>
              <a:buFont typeface="Arial"/>
              <a:buChar char="•"/>
            </a:pPr>
            <a:r>
              <a:rPr b="1" lang="en-US" sz="1800" spc="-1" strike="noStrike">
                <a:solidFill>
                  <a:srgbClr val="ffffff"/>
                </a:solidFill>
                <a:uFill>
                  <a:solidFill>
                    <a:srgbClr val="ffffff"/>
                  </a:solidFill>
                </a:uFill>
                <a:latin typeface="Calibri"/>
              </a:rPr>
              <a:t>Full objective</a:t>
            </a:r>
            <a:endParaRPr b="0" lang="en-US" sz="1800" spc="-1" strike="noStrike">
              <a:solidFill>
                <a:srgbClr val="ffffff"/>
              </a:solidFill>
              <a:uFill>
                <a:solidFill>
                  <a:srgbClr val="ffffff"/>
                </a:solidFill>
              </a:uFill>
              <a:latin typeface="Arial"/>
            </a:endParaRPr>
          </a:p>
          <a:p>
            <a:pPr>
              <a:lnSpc>
                <a:spcPct val="100000"/>
              </a:lnSpc>
            </a:pPr>
            <a:endParaRPr b="0" lang="en-US" sz="1800" spc="-1" strike="noStrike">
              <a:solidFill>
                <a:srgbClr val="ffffff"/>
              </a:solidFill>
              <a:uFill>
                <a:solidFill>
                  <a:srgbClr val="ffffff"/>
                </a:solidFill>
              </a:uFill>
              <a:latin typeface="Arial"/>
            </a:endParaRPr>
          </a:p>
          <a:p>
            <a:pPr>
              <a:lnSpc>
                <a:spcPct val="100000"/>
              </a:lnSpc>
            </a:pPr>
            <a:endParaRPr b="0" lang="en-US" sz="1800" spc="-1" strike="noStrike">
              <a:solidFill>
                <a:srgbClr val="ffffff"/>
              </a:solidFill>
              <a:uFill>
                <a:solidFill>
                  <a:srgbClr val="ffffff"/>
                </a:solidFill>
              </a:uFill>
              <a:latin typeface="Arial"/>
            </a:endParaRPr>
          </a:p>
          <a:p>
            <a:pPr>
              <a:lnSpc>
                <a:spcPct val="100000"/>
              </a:lnSpc>
            </a:pPr>
            <a:endParaRPr b="0" lang="en-US" sz="1800" spc="-1" strike="noStrike">
              <a:solidFill>
                <a:srgbClr val="ffffff"/>
              </a:solidFill>
              <a:uFill>
                <a:solidFill>
                  <a:srgbClr val="ffffff"/>
                </a:solidFill>
              </a:uFill>
              <a:latin typeface="Arial"/>
            </a:endParaRPr>
          </a:p>
          <a:p>
            <a:pPr>
              <a:lnSpc>
                <a:spcPct val="100000"/>
              </a:lnSpc>
            </a:pPr>
            <a:endParaRPr b="0" lang="en-US" sz="1800" spc="-1" strike="noStrike">
              <a:solidFill>
                <a:srgbClr val="ffffff"/>
              </a:solidFill>
              <a:uFill>
                <a:solidFill>
                  <a:srgbClr val="ffffff"/>
                </a:solidFill>
              </a:uFill>
              <a:latin typeface="Arial"/>
            </a:endParaRPr>
          </a:p>
          <a:p>
            <a:pPr>
              <a:lnSpc>
                <a:spcPct val="100000"/>
              </a:lnSpc>
            </a:pPr>
            <a:endParaRPr b="0" lang="en-US" sz="1800" spc="-1" strike="noStrike">
              <a:solidFill>
                <a:srgbClr val="ffffff"/>
              </a:solidFill>
              <a:uFill>
                <a:solidFill>
                  <a:srgbClr val="ffffff"/>
                </a:solidFill>
              </a:uFill>
              <a:latin typeface="Arial"/>
            </a:endParaRPr>
          </a:p>
          <a:p>
            <a:pPr>
              <a:lnSpc>
                <a:spcPct val="100000"/>
              </a:lnSpc>
            </a:pPr>
            <a:endParaRPr b="0" lang="en-US" sz="1800" spc="-1" strike="noStrike">
              <a:solidFill>
                <a:srgbClr val="ffffff"/>
              </a:solidFill>
              <a:uFill>
                <a:solidFill>
                  <a:srgbClr val="ffffff"/>
                </a:solidFill>
              </a:uFill>
              <a:latin typeface="Arial"/>
            </a:endParaRPr>
          </a:p>
          <a:p>
            <a:pPr>
              <a:lnSpc>
                <a:spcPct val="100000"/>
              </a:lnSpc>
            </a:pPr>
            <a:endParaRPr b="0" lang="en-US" sz="1800" spc="-1" strike="noStrike">
              <a:solidFill>
                <a:srgbClr val="ffffff"/>
              </a:solidFill>
              <a:uFill>
                <a:solidFill>
                  <a:srgbClr val="ffffff"/>
                </a:solidFill>
              </a:uFill>
              <a:latin typeface="Arial"/>
            </a:endParaRPr>
          </a:p>
          <a:p>
            <a:pPr marL="285840" indent="-285480">
              <a:lnSpc>
                <a:spcPct val="100000"/>
              </a:lnSpc>
              <a:buClr>
                <a:srgbClr val="ffffff"/>
              </a:buClr>
              <a:buFont typeface="Arial"/>
              <a:buChar char="•"/>
            </a:pPr>
            <a:r>
              <a:rPr b="1" lang="en-US" sz="1800" spc="-1" strike="noStrike">
                <a:solidFill>
                  <a:srgbClr val="ffffff"/>
                </a:solidFill>
                <a:uFill>
                  <a:solidFill>
                    <a:srgbClr val="ffffff"/>
                  </a:solidFill>
                </a:uFill>
                <a:latin typeface="Calibri"/>
              </a:rPr>
              <a:t>Aim to solve</a:t>
            </a:r>
            <a:endParaRPr b="0" lang="en-US" sz="1800" spc="-1" strike="noStrike">
              <a:solidFill>
                <a:srgbClr val="ffffff"/>
              </a:solidFill>
              <a:uFill>
                <a:solidFill>
                  <a:srgbClr val="ffffff"/>
                </a:solidFill>
              </a:uFill>
              <a:latin typeface="Arial"/>
            </a:endParaRPr>
          </a:p>
        </p:txBody>
      </p:sp>
      <p:pic>
        <p:nvPicPr>
          <p:cNvPr id="264" name="Picture 9" descr=""/>
          <p:cNvPicPr/>
          <p:nvPr/>
        </p:nvPicPr>
        <p:blipFill>
          <a:blip r:embed="rId4"/>
          <a:stretch/>
        </p:blipFill>
        <p:spPr>
          <a:xfrm>
            <a:off x="6743520" y="4667400"/>
            <a:ext cx="5116680" cy="60156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a:solidFill>
                  <a:srgbClr val="ffffff"/>
                </a:solidFill>
                <a:uFill>
                  <a:solidFill>
                    <a:srgbClr val="ffffff"/>
                  </a:solidFill>
                </a:uFill>
                <a:latin typeface="Calibri Light"/>
              </a:rPr>
              <a:t>CycleGAN – Implement</a:t>
            </a:r>
            <a:endParaRPr b="0" lang="en-US" sz="1800" spc="-1" strike="noStrike">
              <a:solidFill>
                <a:srgbClr val="ffffff"/>
              </a:solidFill>
              <a:uFill>
                <a:solidFill>
                  <a:srgbClr val="ffffff"/>
                </a:solidFill>
              </a:uFill>
              <a:latin typeface="Calibri"/>
            </a:endParaRPr>
          </a:p>
        </p:txBody>
      </p:sp>
      <p:sp>
        <p:nvSpPr>
          <p:cNvPr id="266" name="TextShape 2"/>
          <p:cNvSpPr txBox="1"/>
          <p:nvPr/>
        </p:nvSpPr>
        <p:spPr>
          <a:xfrm>
            <a:off x="685800" y="1837440"/>
            <a:ext cx="9553320" cy="4780080"/>
          </a:xfrm>
          <a:prstGeom prst="rect">
            <a:avLst/>
          </a:prstGeom>
          <a:noFill/>
          <a:ln>
            <a:noFill/>
          </a:ln>
        </p:spPr>
        <p:txBody>
          <a:bodyPr/>
          <a:p>
            <a:pPr>
              <a:lnSpc>
                <a:spcPct val="100000"/>
              </a:lnSpc>
            </a:pPr>
            <a:r>
              <a:rPr b="0" lang="en-US" sz="1800" spc="-1" strike="noStrike">
                <a:solidFill>
                  <a:srgbClr val="ffffff"/>
                </a:solidFill>
                <a:uFill>
                  <a:solidFill>
                    <a:srgbClr val="ffffff"/>
                  </a:solidFill>
                </a:uFill>
                <a:latin typeface="Calibri"/>
              </a:rPr>
              <a:t>Generator network</a:t>
            </a: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6 blocks for 128 x 128 images</a:t>
            </a:r>
            <a:endParaRPr b="0" lang="en-US" sz="18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1600" spc="-1" strike="noStrike">
                <a:solidFill>
                  <a:srgbClr val="ffffff"/>
                </a:solidFill>
                <a:uFill>
                  <a:solidFill>
                    <a:srgbClr val="ffffff"/>
                  </a:solidFill>
                </a:uFill>
                <a:latin typeface="Calibri"/>
              </a:rPr>
              <a:t>c7s1-32, d64, d128, R128, R128, R128, R128, R128, R128, u64, u32, c7s1-3</a:t>
            </a:r>
            <a:endParaRPr b="0" lang="en-US" sz="14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9 blocks for 256 x 256 and higher resolution images</a:t>
            </a:r>
            <a:endParaRPr b="0" lang="en-US" sz="18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1600" spc="-1" strike="noStrike">
                <a:solidFill>
                  <a:srgbClr val="ffffff"/>
                </a:solidFill>
                <a:uFill>
                  <a:solidFill>
                    <a:srgbClr val="ffffff"/>
                  </a:solidFill>
                </a:uFill>
                <a:latin typeface="Calibri"/>
              </a:rPr>
              <a:t>c7s1-32, d64, d128, R128, R128, R128, R128, R128, R128, R128, R128, R128, u64, u32, c7s1-3</a:t>
            </a:r>
            <a:endParaRPr b="0" lang="en-US" sz="1400" spc="-1" strike="noStrike">
              <a:solidFill>
                <a:srgbClr val="ffffff"/>
              </a:solidFill>
              <a:uFill>
                <a:solidFill>
                  <a:srgbClr val="ffffff"/>
                </a:solidFill>
              </a:uFill>
              <a:latin typeface="Calibri"/>
            </a:endParaRPr>
          </a:p>
        </p:txBody>
      </p:sp>
      <p:sp>
        <p:nvSpPr>
          <p:cNvPr id="267" name="CustomShape 3"/>
          <p:cNvSpPr/>
          <p:nvPr/>
        </p:nvSpPr>
        <p:spPr>
          <a:xfrm>
            <a:off x="2770560" y="2692080"/>
            <a:ext cx="6402240" cy="2087280"/>
          </a:xfrm>
          <a:prstGeom prst="rect">
            <a:avLst/>
          </a:prstGeom>
          <a:solidFill>
            <a:srgbClr val="dae5f6"/>
          </a:solidFill>
          <a:ln>
            <a:noFill/>
          </a:ln>
        </p:spPr>
        <p:style>
          <a:lnRef idx="2">
            <a:schemeClr val="accent1">
              <a:shade val="50000"/>
            </a:schemeClr>
          </a:lnRef>
          <a:fillRef idx="1">
            <a:schemeClr val="accent1"/>
          </a:fillRef>
          <a:effectRef idx="0">
            <a:schemeClr val="accent1"/>
          </a:effectRef>
          <a:fontRef idx="minor"/>
        </p:style>
      </p:sp>
      <p:pic>
        <p:nvPicPr>
          <p:cNvPr id="268" name="Picture 4" descr=""/>
          <p:cNvPicPr/>
          <p:nvPr/>
        </p:nvPicPr>
        <p:blipFill>
          <a:blip r:embed="rId1"/>
          <a:stretch/>
        </p:blipFill>
        <p:spPr>
          <a:xfrm>
            <a:off x="1444320" y="3474360"/>
            <a:ext cx="808200" cy="515520"/>
          </a:xfrm>
          <a:prstGeom prst="rect">
            <a:avLst/>
          </a:prstGeom>
          <a:ln>
            <a:noFill/>
          </a:ln>
        </p:spPr>
      </p:pic>
      <p:pic>
        <p:nvPicPr>
          <p:cNvPr id="269" name="Picture 5" descr=""/>
          <p:cNvPicPr/>
          <p:nvPr/>
        </p:nvPicPr>
        <p:blipFill>
          <a:blip r:embed="rId2"/>
          <a:stretch/>
        </p:blipFill>
        <p:spPr>
          <a:xfrm>
            <a:off x="9654120" y="3477600"/>
            <a:ext cx="824040" cy="523800"/>
          </a:xfrm>
          <a:prstGeom prst="rect">
            <a:avLst/>
          </a:prstGeom>
          <a:ln>
            <a:noFill/>
          </a:ln>
        </p:spPr>
      </p:pic>
      <p:sp>
        <p:nvSpPr>
          <p:cNvPr id="270" name="CustomShape 4"/>
          <p:cNvSpPr/>
          <p:nvPr/>
        </p:nvSpPr>
        <p:spPr>
          <a:xfrm>
            <a:off x="3026520" y="2835720"/>
            <a:ext cx="1387080" cy="1800360"/>
          </a:xfrm>
          <a:prstGeom prst="rect">
            <a:avLst/>
          </a:prstGeom>
          <a:ln>
            <a:round/>
          </a:ln>
        </p:spPr>
        <p:style>
          <a:lnRef idx="1">
            <a:schemeClr val="accent2"/>
          </a:lnRef>
          <a:fillRef idx="2">
            <a:schemeClr val="accent2"/>
          </a:fillRef>
          <a:effectRef idx="1">
            <a:schemeClr val="accent2"/>
          </a:effectRef>
          <a:fontRef idx="minor"/>
        </p:style>
      </p:sp>
      <p:sp>
        <p:nvSpPr>
          <p:cNvPr id="271" name="CustomShape 5"/>
          <p:cNvSpPr/>
          <p:nvPr/>
        </p:nvSpPr>
        <p:spPr>
          <a:xfrm>
            <a:off x="7536600" y="2835720"/>
            <a:ext cx="1356840" cy="1800360"/>
          </a:xfrm>
          <a:prstGeom prst="rect">
            <a:avLst/>
          </a:prstGeom>
          <a:ln>
            <a:round/>
          </a:ln>
        </p:spPr>
        <p:style>
          <a:lnRef idx="1">
            <a:schemeClr val="accent2"/>
          </a:lnRef>
          <a:fillRef idx="2">
            <a:schemeClr val="accent2"/>
          </a:fillRef>
          <a:effectRef idx="1">
            <a:schemeClr val="accent2"/>
          </a:effectRef>
          <a:fontRef idx="minor"/>
        </p:style>
      </p:sp>
      <p:sp>
        <p:nvSpPr>
          <p:cNvPr id="272" name="CustomShape 6"/>
          <p:cNvSpPr/>
          <p:nvPr/>
        </p:nvSpPr>
        <p:spPr>
          <a:xfrm>
            <a:off x="3819240" y="2951640"/>
            <a:ext cx="333360" cy="1568880"/>
          </a:xfrm>
          <a:prstGeom prst="rect">
            <a:avLst/>
          </a:prstGeom>
          <a:solidFill>
            <a:srgbClr val="ffff00"/>
          </a:solidFill>
          <a:ln>
            <a:round/>
          </a:ln>
        </p:spPr>
        <p:style>
          <a:lnRef idx="1">
            <a:schemeClr val="dk1"/>
          </a:lnRef>
          <a:fillRef idx="2">
            <a:schemeClr val="dk1"/>
          </a:fillRef>
          <a:effectRef idx="1">
            <a:schemeClr val="dk1"/>
          </a:effectRef>
          <a:fontRef idx="minor"/>
        </p:style>
        <p:txBody>
          <a:bodyPr tIns="45000" bIns="45000" anchor="ctr" vert="vert270"/>
          <a:p>
            <a:pPr>
              <a:lnSpc>
                <a:spcPct val="100000"/>
              </a:lnSpc>
            </a:pPr>
            <a:r>
              <a:rPr b="0" lang="en-US" sz="1800" spc="-1" strike="noStrike">
                <a:solidFill>
                  <a:srgbClr val="ff0000"/>
                </a:solidFill>
                <a:uFill>
                  <a:solidFill>
                    <a:srgbClr val="ffffff"/>
                  </a:solidFill>
                </a:uFill>
                <a:latin typeface="Calibri"/>
              </a:rPr>
              <a:t>Conv layer #2</a:t>
            </a:r>
            <a:endParaRPr b="0" lang="en-US" sz="1800" spc="-1" strike="noStrike">
              <a:solidFill>
                <a:srgbClr val="ffffff"/>
              </a:solidFill>
              <a:uFill>
                <a:solidFill>
                  <a:srgbClr val="ffffff"/>
                </a:solidFill>
              </a:uFill>
              <a:latin typeface="Arial"/>
            </a:endParaRPr>
          </a:p>
        </p:txBody>
      </p:sp>
      <p:sp>
        <p:nvSpPr>
          <p:cNvPr id="273" name="CustomShape 7"/>
          <p:cNvSpPr/>
          <p:nvPr/>
        </p:nvSpPr>
        <p:spPr>
          <a:xfrm>
            <a:off x="3285000" y="2951640"/>
            <a:ext cx="299520" cy="1568880"/>
          </a:xfrm>
          <a:prstGeom prst="rect">
            <a:avLst/>
          </a:prstGeom>
          <a:solidFill>
            <a:srgbClr val="ffff00"/>
          </a:solidFill>
          <a:ln>
            <a:round/>
          </a:ln>
        </p:spPr>
        <p:style>
          <a:lnRef idx="1">
            <a:schemeClr val="dk1"/>
          </a:lnRef>
          <a:fillRef idx="2">
            <a:schemeClr val="dk1"/>
          </a:fillRef>
          <a:effectRef idx="1">
            <a:schemeClr val="dk1"/>
          </a:effectRef>
          <a:fontRef idx="minor"/>
        </p:style>
        <p:txBody>
          <a:bodyPr tIns="45000" bIns="45000" anchor="ctr" vert="vert270"/>
          <a:p>
            <a:pPr>
              <a:lnSpc>
                <a:spcPct val="100000"/>
              </a:lnSpc>
            </a:pPr>
            <a:r>
              <a:rPr b="0" lang="en-US" sz="1800" spc="-1" strike="noStrike">
                <a:solidFill>
                  <a:srgbClr val="ff0000"/>
                </a:solidFill>
                <a:uFill>
                  <a:solidFill>
                    <a:srgbClr val="ffffff"/>
                  </a:solidFill>
                </a:uFill>
                <a:latin typeface="Calibri"/>
              </a:rPr>
              <a:t>Conv layer #1</a:t>
            </a:r>
            <a:endParaRPr b="0" lang="en-US" sz="1800" spc="-1" strike="noStrike">
              <a:solidFill>
                <a:srgbClr val="ffffff"/>
              </a:solidFill>
              <a:uFill>
                <a:solidFill>
                  <a:srgbClr val="ffffff"/>
                </a:solidFill>
              </a:uFill>
              <a:latin typeface="Arial"/>
            </a:endParaRPr>
          </a:p>
        </p:txBody>
      </p:sp>
      <p:sp>
        <p:nvSpPr>
          <p:cNvPr id="274" name="CustomShape 8"/>
          <p:cNvSpPr/>
          <p:nvPr/>
        </p:nvSpPr>
        <p:spPr>
          <a:xfrm>
            <a:off x="3584880" y="3736080"/>
            <a:ext cx="234000" cy="360"/>
          </a:xfrm>
          <a:custGeom>
            <a:avLst/>
            <a:gdLst/>
            <a:ahLst/>
            <a:rect l="l" t="t" r="r" b="b"/>
            <a:pathLst>
              <a:path w="21600" h="21600">
                <a:moveTo>
                  <a:pt x="0" y="0"/>
                </a:moveTo>
                <a:lnTo>
                  <a:pt x="21600" y="21600"/>
                </a:lnTo>
              </a:path>
            </a:pathLst>
          </a:custGeom>
          <a:noFill/>
          <a:ln>
            <a:round/>
            <a:tailEnd len="med" type="triangle" w="med"/>
          </a:ln>
          <a:effectLst>
            <a:outerShdw blurRad="50800" dir="5400000" dist="38100" rotWithShape="0">
              <a:srgbClr val="000000">
                <a:alpha val="35000"/>
              </a:srgbClr>
            </a:outerShdw>
          </a:effectLst>
        </p:spPr>
        <p:style>
          <a:lnRef idx="3">
            <a:schemeClr val="accent2"/>
          </a:lnRef>
          <a:fillRef idx="0">
            <a:schemeClr val="accent2"/>
          </a:fillRef>
          <a:effectRef idx="2">
            <a:schemeClr val="accent2"/>
          </a:effectRef>
          <a:fontRef idx="minor"/>
        </p:style>
      </p:sp>
      <p:sp>
        <p:nvSpPr>
          <p:cNvPr id="275" name="CustomShape 9"/>
          <p:cNvSpPr/>
          <p:nvPr/>
        </p:nvSpPr>
        <p:spPr>
          <a:xfrm>
            <a:off x="4887360" y="2835720"/>
            <a:ext cx="2205000" cy="1800360"/>
          </a:xfrm>
          <a:prstGeom prst="rect">
            <a:avLst/>
          </a:prstGeom>
          <a:ln>
            <a:round/>
          </a:ln>
        </p:spPr>
        <p:style>
          <a:lnRef idx="1">
            <a:schemeClr val="accent2"/>
          </a:lnRef>
          <a:fillRef idx="2">
            <a:schemeClr val="accent2"/>
          </a:fillRef>
          <a:effectRef idx="1">
            <a:schemeClr val="accent2"/>
          </a:effectRef>
          <a:fontRef idx="minor"/>
        </p:style>
      </p:sp>
      <p:sp>
        <p:nvSpPr>
          <p:cNvPr id="276" name="CustomShape 10"/>
          <p:cNvSpPr/>
          <p:nvPr/>
        </p:nvSpPr>
        <p:spPr>
          <a:xfrm>
            <a:off x="5601960" y="2835720"/>
            <a:ext cx="330120" cy="1800360"/>
          </a:xfrm>
          <a:prstGeom prst="rect">
            <a:avLst/>
          </a:prstGeom>
          <a:solidFill>
            <a:srgbClr val="ffff00"/>
          </a:solidFill>
          <a:ln>
            <a:round/>
          </a:ln>
        </p:spPr>
        <p:style>
          <a:lnRef idx="1">
            <a:schemeClr val="dk1"/>
          </a:lnRef>
          <a:fillRef idx="2">
            <a:schemeClr val="dk1"/>
          </a:fillRef>
          <a:effectRef idx="1">
            <a:schemeClr val="dk1"/>
          </a:effectRef>
          <a:fontRef idx="minor"/>
        </p:style>
        <p:txBody>
          <a:bodyPr tIns="45000" bIns="45000" anchor="ctr" vert="vert270"/>
          <a:p>
            <a:pPr>
              <a:lnSpc>
                <a:spcPct val="100000"/>
              </a:lnSpc>
            </a:pPr>
            <a:r>
              <a:rPr b="0" lang="en-US" sz="1800" spc="-1" strike="noStrike">
                <a:solidFill>
                  <a:srgbClr val="ff0000"/>
                </a:solidFill>
                <a:uFill>
                  <a:solidFill>
                    <a:srgbClr val="ffffff"/>
                  </a:solidFill>
                </a:uFill>
                <a:latin typeface="Calibri"/>
              </a:rPr>
              <a:t>Residual block #2</a:t>
            </a:r>
            <a:endParaRPr b="0" lang="en-US" sz="1800" spc="-1" strike="noStrike">
              <a:solidFill>
                <a:srgbClr val="ffffff"/>
              </a:solidFill>
              <a:uFill>
                <a:solidFill>
                  <a:srgbClr val="ffffff"/>
                </a:solidFill>
              </a:uFill>
              <a:latin typeface="Arial"/>
            </a:endParaRPr>
          </a:p>
        </p:txBody>
      </p:sp>
      <p:sp>
        <p:nvSpPr>
          <p:cNvPr id="277" name="CustomShape 11"/>
          <p:cNvSpPr/>
          <p:nvPr/>
        </p:nvSpPr>
        <p:spPr>
          <a:xfrm>
            <a:off x="5067720" y="2835720"/>
            <a:ext cx="282240" cy="1800360"/>
          </a:xfrm>
          <a:prstGeom prst="rect">
            <a:avLst/>
          </a:prstGeom>
          <a:solidFill>
            <a:srgbClr val="ffff00"/>
          </a:solidFill>
          <a:ln>
            <a:round/>
          </a:ln>
        </p:spPr>
        <p:style>
          <a:lnRef idx="1">
            <a:schemeClr val="dk1"/>
          </a:lnRef>
          <a:fillRef idx="2">
            <a:schemeClr val="dk1"/>
          </a:fillRef>
          <a:effectRef idx="1">
            <a:schemeClr val="dk1"/>
          </a:effectRef>
          <a:fontRef idx="minor"/>
        </p:style>
        <p:txBody>
          <a:bodyPr tIns="45000" bIns="45000" anchor="ctr" vert="vert270"/>
          <a:p>
            <a:pPr>
              <a:lnSpc>
                <a:spcPct val="100000"/>
              </a:lnSpc>
            </a:pPr>
            <a:r>
              <a:rPr b="0" lang="en-US" sz="1800" spc="-1" strike="noStrike">
                <a:solidFill>
                  <a:srgbClr val="ff0000"/>
                </a:solidFill>
                <a:uFill>
                  <a:solidFill>
                    <a:srgbClr val="ffffff"/>
                  </a:solidFill>
                </a:uFill>
                <a:latin typeface="Calibri"/>
              </a:rPr>
              <a:t>Residual block #1</a:t>
            </a:r>
            <a:endParaRPr b="0" lang="en-US" sz="1800" spc="-1" strike="noStrike">
              <a:solidFill>
                <a:srgbClr val="ffffff"/>
              </a:solidFill>
              <a:uFill>
                <a:solidFill>
                  <a:srgbClr val="ffffff"/>
                </a:solidFill>
              </a:uFill>
              <a:latin typeface="Arial"/>
            </a:endParaRPr>
          </a:p>
        </p:txBody>
      </p:sp>
      <p:sp>
        <p:nvSpPr>
          <p:cNvPr id="278" name="CustomShape 12"/>
          <p:cNvSpPr/>
          <p:nvPr/>
        </p:nvSpPr>
        <p:spPr>
          <a:xfrm>
            <a:off x="6518520" y="2835720"/>
            <a:ext cx="367560" cy="1800360"/>
          </a:xfrm>
          <a:prstGeom prst="rect">
            <a:avLst/>
          </a:prstGeom>
          <a:solidFill>
            <a:srgbClr val="ffff00"/>
          </a:solidFill>
          <a:ln>
            <a:round/>
          </a:ln>
        </p:spPr>
        <p:style>
          <a:lnRef idx="1">
            <a:schemeClr val="dk1"/>
          </a:lnRef>
          <a:fillRef idx="2">
            <a:schemeClr val="dk1"/>
          </a:fillRef>
          <a:effectRef idx="1">
            <a:schemeClr val="dk1"/>
          </a:effectRef>
          <a:fontRef idx="minor"/>
        </p:style>
        <p:txBody>
          <a:bodyPr tIns="45000" bIns="45000" anchor="ctr" vert="vert270"/>
          <a:p>
            <a:pPr>
              <a:lnSpc>
                <a:spcPct val="100000"/>
              </a:lnSpc>
            </a:pPr>
            <a:r>
              <a:rPr b="0" lang="en-US" sz="1800" spc="-1" strike="noStrike">
                <a:solidFill>
                  <a:srgbClr val="ff0000"/>
                </a:solidFill>
                <a:uFill>
                  <a:solidFill>
                    <a:srgbClr val="ffffff"/>
                  </a:solidFill>
                </a:uFill>
                <a:latin typeface="Calibri"/>
              </a:rPr>
              <a:t>Residual block #n</a:t>
            </a:r>
            <a:endParaRPr b="0" lang="en-US" sz="1800" spc="-1" strike="noStrike">
              <a:solidFill>
                <a:srgbClr val="ffffff"/>
              </a:solidFill>
              <a:uFill>
                <a:solidFill>
                  <a:srgbClr val="ffffff"/>
                </a:solidFill>
              </a:uFill>
              <a:latin typeface="Arial"/>
            </a:endParaRPr>
          </a:p>
        </p:txBody>
      </p:sp>
      <p:sp>
        <p:nvSpPr>
          <p:cNvPr id="279" name="CustomShape 13"/>
          <p:cNvSpPr/>
          <p:nvPr/>
        </p:nvSpPr>
        <p:spPr>
          <a:xfrm flipV="1">
            <a:off x="5350680" y="3735360"/>
            <a:ext cx="250920" cy="360"/>
          </a:xfrm>
          <a:custGeom>
            <a:avLst/>
            <a:gdLst/>
            <a:ahLst/>
            <a:rect l="l" t="t" r="r" b="b"/>
            <a:pathLst>
              <a:path w="21600" h="21600">
                <a:moveTo>
                  <a:pt x="0" y="0"/>
                </a:moveTo>
                <a:lnTo>
                  <a:pt x="21600" y="21600"/>
                </a:lnTo>
              </a:path>
            </a:pathLst>
          </a:custGeom>
          <a:noFill/>
          <a:ln>
            <a:round/>
            <a:tailEnd len="med" type="triangle" w="med"/>
          </a:ln>
          <a:effectLst>
            <a:outerShdw blurRad="50800" dir="5400000" dist="38100" rotWithShape="0">
              <a:srgbClr val="000000">
                <a:alpha val="35000"/>
              </a:srgbClr>
            </a:outerShdw>
          </a:effectLst>
        </p:spPr>
        <p:style>
          <a:lnRef idx="3">
            <a:schemeClr val="accent2"/>
          </a:lnRef>
          <a:fillRef idx="0">
            <a:schemeClr val="accent2"/>
          </a:fillRef>
          <a:effectRef idx="2">
            <a:schemeClr val="accent2"/>
          </a:effectRef>
          <a:fontRef idx="minor"/>
        </p:style>
      </p:sp>
      <p:sp>
        <p:nvSpPr>
          <p:cNvPr id="280" name="CustomShape 14"/>
          <p:cNvSpPr/>
          <p:nvPr/>
        </p:nvSpPr>
        <p:spPr>
          <a:xfrm>
            <a:off x="5932440" y="3736080"/>
            <a:ext cx="585720" cy="360"/>
          </a:xfrm>
          <a:custGeom>
            <a:avLst/>
            <a:gdLst/>
            <a:ahLst/>
            <a:rect l="l" t="t" r="r" b="b"/>
            <a:pathLst>
              <a:path w="21600" h="21600">
                <a:moveTo>
                  <a:pt x="0" y="0"/>
                </a:moveTo>
                <a:lnTo>
                  <a:pt x="21600" y="21600"/>
                </a:lnTo>
              </a:path>
            </a:pathLst>
          </a:custGeom>
          <a:noFill/>
          <a:ln cap="rnd" w="31680">
            <a:custDash>
              <a:ds d="100000" sp="100000"/>
            </a:custDash>
            <a:round/>
            <a:tailEnd len="med" type="triangle" w="med"/>
          </a:ln>
          <a:effectLst>
            <a:outerShdw blurRad="50800" dir="5400000" dist="38100" rotWithShape="0">
              <a:srgbClr val="000000">
                <a:alpha val="35000"/>
              </a:srgbClr>
            </a:outerShdw>
          </a:effectLst>
        </p:spPr>
        <p:style>
          <a:lnRef idx="3">
            <a:schemeClr val="accent2"/>
          </a:lnRef>
          <a:fillRef idx="0">
            <a:schemeClr val="accent2"/>
          </a:fillRef>
          <a:effectRef idx="2">
            <a:schemeClr val="accent2"/>
          </a:effectRef>
          <a:fontRef idx="minor"/>
        </p:style>
      </p:sp>
      <p:sp>
        <p:nvSpPr>
          <p:cNvPr id="281" name="CustomShape 15"/>
          <p:cNvSpPr/>
          <p:nvPr/>
        </p:nvSpPr>
        <p:spPr>
          <a:xfrm>
            <a:off x="8323560" y="2951640"/>
            <a:ext cx="333360" cy="1568880"/>
          </a:xfrm>
          <a:prstGeom prst="rect">
            <a:avLst/>
          </a:prstGeom>
          <a:solidFill>
            <a:srgbClr val="ffff00"/>
          </a:solidFill>
          <a:ln>
            <a:round/>
          </a:ln>
        </p:spPr>
        <p:style>
          <a:lnRef idx="1">
            <a:schemeClr val="dk1"/>
          </a:lnRef>
          <a:fillRef idx="2">
            <a:schemeClr val="dk1"/>
          </a:fillRef>
          <a:effectRef idx="1">
            <a:schemeClr val="dk1"/>
          </a:effectRef>
          <a:fontRef idx="minor"/>
        </p:style>
        <p:txBody>
          <a:bodyPr tIns="45000" bIns="45000" anchor="ctr" vert="vert270"/>
          <a:p>
            <a:pPr>
              <a:lnSpc>
                <a:spcPct val="100000"/>
              </a:lnSpc>
            </a:pPr>
            <a:r>
              <a:rPr b="0" lang="en-US" sz="1800" spc="-1" strike="noStrike">
                <a:solidFill>
                  <a:srgbClr val="ff0000"/>
                </a:solidFill>
                <a:uFill>
                  <a:solidFill>
                    <a:srgbClr val="ffffff"/>
                  </a:solidFill>
                </a:uFill>
                <a:latin typeface="Calibri"/>
              </a:rPr>
              <a:t>Conv layer #2</a:t>
            </a:r>
            <a:endParaRPr b="0" lang="en-US" sz="1800" spc="-1" strike="noStrike">
              <a:solidFill>
                <a:srgbClr val="ffffff"/>
              </a:solidFill>
              <a:uFill>
                <a:solidFill>
                  <a:srgbClr val="ffffff"/>
                </a:solidFill>
              </a:uFill>
              <a:latin typeface="Arial"/>
            </a:endParaRPr>
          </a:p>
        </p:txBody>
      </p:sp>
      <p:sp>
        <p:nvSpPr>
          <p:cNvPr id="282" name="CustomShape 16"/>
          <p:cNvSpPr/>
          <p:nvPr/>
        </p:nvSpPr>
        <p:spPr>
          <a:xfrm>
            <a:off x="7755480" y="2951640"/>
            <a:ext cx="333360" cy="1568880"/>
          </a:xfrm>
          <a:prstGeom prst="rect">
            <a:avLst/>
          </a:prstGeom>
          <a:solidFill>
            <a:srgbClr val="ffff00"/>
          </a:solidFill>
          <a:ln>
            <a:round/>
          </a:ln>
        </p:spPr>
        <p:style>
          <a:lnRef idx="1">
            <a:schemeClr val="dk1"/>
          </a:lnRef>
          <a:fillRef idx="2">
            <a:schemeClr val="dk1"/>
          </a:fillRef>
          <a:effectRef idx="1">
            <a:schemeClr val="dk1"/>
          </a:effectRef>
          <a:fontRef idx="minor"/>
        </p:style>
        <p:txBody>
          <a:bodyPr tIns="45000" bIns="45000" anchor="ctr" vert="vert270"/>
          <a:p>
            <a:pPr>
              <a:lnSpc>
                <a:spcPct val="100000"/>
              </a:lnSpc>
            </a:pPr>
            <a:r>
              <a:rPr b="0" lang="en-US" sz="1800" spc="-1" strike="noStrike">
                <a:solidFill>
                  <a:srgbClr val="ff0000"/>
                </a:solidFill>
                <a:uFill>
                  <a:solidFill>
                    <a:srgbClr val="ffffff"/>
                  </a:solidFill>
                </a:uFill>
                <a:latin typeface="Calibri"/>
              </a:rPr>
              <a:t>Conv layer #1</a:t>
            </a:r>
            <a:endParaRPr b="0" lang="en-US" sz="1800" spc="-1" strike="noStrike">
              <a:solidFill>
                <a:srgbClr val="ffffff"/>
              </a:solidFill>
              <a:uFill>
                <a:solidFill>
                  <a:srgbClr val="ffffff"/>
                </a:solidFill>
              </a:uFill>
              <a:latin typeface="Arial"/>
            </a:endParaRPr>
          </a:p>
        </p:txBody>
      </p:sp>
      <p:sp>
        <p:nvSpPr>
          <p:cNvPr id="283" name="CustomShape 17"/>
          <p:cNvSpPr/>
          <p:nvPr/>
        </p:nvSpPr>
        <p:spPr>
          <a:xfrm>
            <a:off x="4413960" y="3736080"/>
            <a:ext cx="473040" cy="360"/>
          </a:xfrm>
          <a:custGeom>
            <a:avLst/>
            <a:gdLst/>
            <a:ahLst/>
            <a:rect l="l" t="t" r="r" b="b"/>
            <a:pathLst>
              <a:path w="21600" h="21600">
                <a:moveTo>
                  <a:pt x="0" y="0"/>
                </a:moveTo>
                <a:lnTo>
                  <a:pt x="21600" y="21600"/>
                </a:lnTo>
              </a:path>
            </a:pathLst>
          </a:custGeom>
          <a:noFill/>
          <a:ln>
            <a:round/>
            <a:tailEnd len="med" type="triangle" w="med"/>
          </a:ln>
          <a:effectLst>
            <a:outerShdw blurRad="50800" dir="5400000" dist="381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84" name="CustomShape 18"/>
          <p:cNvSpPr/>
          <p:nvPr/>
        </p:nvSpPr>
        <p:spPr>
          <a:xfrm flipV="1">
            <a:off x="7092720" y="3735360"/>
            <a:ext cx="443880" cy="360"/>
          </a:xfrm>
          <a:custGeom>
            <a:avLst/>
            <a:gdLst/>
            <a:ahLst/>
            <a:rect l="l" t="t" r="r" b="b"/>
            <a:pathLst>
              <a:path w="21600" h="21600">
                <a:moveTo>
                  <a:pt x="0" y="0"/>
                </a:moveTo>
                <a:lnTo>
                  <a:pt x="21600" y="21600"/>
                </a:lnTo>
              </a:path>
            </a:pathLst>
          </a:custGeom>
          <a:noFill/>
          <a:ln>
            <a:round/>
            <a:tailEnd len="med" type="triangle" w="med"/>
          </a:ln>
          <a:effectLst>
            <a:outerShdw blurRad="50800" dir="5400000" dist="381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85" name="CustomShape 19"/>
          <p:cNvSpPr/>
          <p:nvPr/>
        </p:nvSpPr>
        <p:spPr>
          <a:xfrm>
            <a:off x="2252880" y="3732480"/>
            <a:ext cx="517320" cy="3240"/>
          </a:xfrm>
          <a:custGeom>
            <a:avLst/>
            <a:gdLst/>
            <a:ahLst/>
            <a:rect l="l" t="t" r="r" b="b"/>
            <a:pathLst>
              <a:path w="21600" h="21600">
                <a:moveTo>
                  <a:pt x="0" y="0"/>
                </a:moveTo>
                <a:lnTo>
                  <a:pt x="21600" y="21600"/>
                </a:lnTo>
              </a:path>
            </a:pathLst>
          </a:custGeom>
          <a:noFill/>
          <a:ln>
            <a:round/>
            <a:tailEnd len="med" type="triangle" w="med"/>
          </a:ln>
          <a:effectLst>
            <a:outerShdw blurRad="50800" dir="5400000" dist="381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86" name="CustomShape 20"/>
          <p:cNvSpPr/>
          <p:nvPr/>
        </p:nvSpPr>
        <p:spPr>
          <a:xfrm>
            <a:off x="9173160" y="3736080"/>
            <a:ext cx="480600" cy="3240"/>
          </a:xfrm>
          <a:custGeom>
            <a:avLst/>
            <a:gdLst/>
            <a:ahLst/>
            <a:rect l="l" t="t" r="r" b="b"/>
            <a:pathLst>
              <a:path w="21600" h="21600">
                <a:moveTo>
                  <a:pt x="0" y="0"/>
                </a:moveTo>
                <a:lnTo>
                  <a:pt x="21600" y="21600"/>
                </a:lnTo>
              </a:path>
            </a:pathLst>
          </a:custGeom>
          <a:noFill/>
          <a:ln>
            <a:round/>
            <a:tailEnd len="med" type="triangle" w="med"/>
          </a:ln>
          <a:effectLst>
            <a:outerShdw blurRad="50800" dir="5400000" dist="381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87" name="CustomShape 21"/>
          <p:cNvSpPr/>
          <p:nvPr/>
        </p:nvSpPr>
        <p:spPr>
          <a:xfrm>
            <a:off x="2948760" y="2370600"/>
            <a:ext cx="10299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00"/>
                </a:solidFill>
                <a:uFill>
                  <a:solidFill>
                    <a:srgbClr val="ffffff"/>
                  </a:solidFill>
                </a:uFill>
                <a:latin typeface="Calibri"/>
              </a:rPr>
              <a:t>encoding</a:t>
            </a:r>
            <a:endParaRPr b="0" lang="en-US" sz="1800" spc="-1" strike="noStrike">
              <a:solidFill>
                <a:srgbClr val="ffffff"/>
              </a:solidFill>
              <a:uFill>
                <a:solidFill>
                  <a:srgbClr val="ffffff"/>
                </a:solidFill>
              </a:uFill>
              <a:latin typeface="Arial"/>
            </a:endParaRPr>
          </a:p>
        </p:txBody>
      </p:sp>
      <p:sp>
        <p:nvSpPr>
          <p:cNvPr id="288" name="CustomShape 22"/>
          <p:cNvSpPr/>
          <p:nvPr/>
        </p:nvSpPr>
        <p:spPr>
          <a:xfrm>
            <a:off x="7625520" y="2365200"/>
            <a:ext cx="10299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00"/>
                </a:solidFill>
                <a:uFill>
                  <a:solidFill>
                    <a:srgbClr val="ffffff"/>
                  </a:solidFill>
                </a:uFill>
                <a:latin typeface="Calibri"/>
              </a:rPr>
              <a:t>decoding</a:t>
            </a:r>
            <a:endParaRPr b="0" lang="en-US" sz="1800" spc="-1" strike="noStrike">
              <a:solidFill>
                <a:srgbClr val="ffffff"/>
              </a:solidFill>
              <a:uFill>
                <a:solidFill>
                  <a:srgbClr val="ffffff"/>
                </a:solidFill>
              </a:uFill>
              <a:latin typeface="Arial"/>
            </a:endParaRPr>
          </a:p>
        </p:txBody>
      </p:sp>
      <p:sp>
        <p:nvSpPr>
          <p:cNvPr id="289" name="CustomShape 23"/>
          <p:cNvSpPr/>
          <p:nvPr/>
        </p:nvSpPr>
        <p:spPr>
          <a:xfrm>
            <a:off x="5142960" y="2365200"/>
            <a:ext cx="13744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00"/>
                </a:solidFill>
                <a:uFill>
                  <a:solidFill>
                    <a:srgbClr val="ffffff"/>
                  </a:solidFill>
                </a:uFill>
                <a:latin typeface="Calibri"/>
              </a:rPr>
              <a:t>transforming</a:t>
            </a:r>
            <a:endParaRPr b="0" lang="en-US" sz="1800" spc="-1" strike="noStrike">
              <a:solidFill>
                <a:srgbClr val="ffffff"/>
              </a:solidFill>
              <a:uFill>
                <a:solidFill>
                  <a:srgbClr val="ffffff"/>
                </a:solidFill>
              </a:uFill>
              <a:latin typeface="Arial"/>
            </a:endParaRPr>
          </a:p>
        </p:txBody>
      </p:sp>
      <p:sp>
        <p:nvSpPr>
          <p:cNvPr id="290" name="CustomShape 24"/>
          <p:cNvSpPr/>
          <p:nvPr/>
        </p:nvSpPr>
        <p:spPr>
          <a:xfrm>
            <a:off x="1513440" y="3105000"/>
            <a:ext cx="67032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b0f0"/>
                </a:solidFill>
                <a:uFill>
                  <a:solidFill>
                    <a:srgbClr val="ffffff"/>
                  </a:solidFill>
                </a:uFill>
                <a:latin typeface="Calibri"/>
              </a:rPr>
              <a:t>input</a:t>
            </a:r>
            <a:endParaRPr b="0" lang="en-US" sz="1800" spc="-1" strike="noStrike">
              <a:solidFill>
                <a:srgbClr val="ffffff"/>
              </a:solidFill>
              <a:uFill>
                <a:solidFill>
                  <a:srgbClr val="ffffff"/>
                </a:solidFill>
              </a:uFill>
              <a:latin typeface="Arial"/>
            </a:endParaRPr>
          </a:p>
        </p:txBody>
      </p:sp>
      <p:sp>
        <p:nvSpPr>
          <p:cNvPr id="291" name="CustomShape 25"/>
          <p:cNvSpPr/>
          <p:nvPr/>
        </p:nvSpPr>
        <p:spPr>
          <a:xfrm>
            <a:off x="9624960" y="3105000"/>
            <a:ext cx="81504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b0f0"/>
                </a:solidFill>
                <a:uFill>
                  <a:solidFill>
                    <a:srgbClr val="ffffff"/>
                  </a:solidFill>
                </a:uFill>
                <a:latin typeface="Calibri"/>
              </a:rPr>
              <a:t>output</a:t>
            </a:r>
            <a:endParaRPr b="0" lang="en-US" sz="1800" spc="-1" strike="noStrike">
              <a:solidFill>
                <a:srgbClr val="ffffff"/>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a:solidFill>
                  <a:srgbClr val="ffffff"/>
                </a:solidFill>
                <a:uFill>
                  <a:solidFill>
                    <a:srgbClr val="ffffff"/>
                  </a:solidFill>
                </a:uFill>
                <a:latin typeface="Calibri Light"/>
              </a:rPr>
              <a:t>CycleGAN – Implementation</a:t>
            </a:r>
            <a:endParaRPr b="0" lang="en-US" sz="1800" spc="-1" strike="noStrike">
              <a:solidFill>
                <a:srgbClr val="ffffff"/>
              </a:solidFill>
              <a:uFill>
                <a:solidFill>
                  <a:srgbClr val="ffffff"/>
                </a:solidFill>
              </a:uFill>
              <a:latin typeface="Calibri"/>
            </a:endParaRPr>
          </a:p>
        </p:txBody>
      </p:sp>
      <p:sp>
        <p:nvSpPr>
          <p:cNvPr id="293" name="TextShape 2"/>
          <p:cNvSpPr txBox="1"/>
          <p:nvPr/>
        </p:nvSpPr>
        <p:spPr>
          <a:xfrm>
            <a:off x="685800" y="1837440"/>
            <a:ext cx="9553320" cy="4495320"/>
          </a:xfrm>
          <a:prstGeom prst="rect">
            <a:avLst/>
          </a:prstGeom>
          <a:noFill/>
          <a:ln>
            <a:noFill/>
          </a:ln>
        </p:spPr>
        <p:txBody>
          <a:bodyPr/>
          <a:p>
            <a:pPr marL="285840" indent="-285480">
              <a:lnSpc>
                <a:spcPct val="100000"/>
              </a:lnSpc>
              <a:buClr>
                <a:srgbClr val="ffffff"/>
              </a:buClr>
              <a:buFont typeface="Arial"/>
              <a:buChar char="•"/>
            </a:pPr>
            <a:r>
              <a:rPr b="1" lang="en-US" sz="1800" spc="-1" strike="noStrike">
                <a:solidFill>
                  <a:srgbClr val="ffffff"/>
                </a:solidFill>
                <a:uFill>
                  <a:solidFill>
                    <a:srgbClr val="ffffff"/>
                  </a:solidFill>
                </a:uFill>
                <a:latin typeface="Calibri"/>
              </a:rPr>
              <a:t>Discriminator network</a:t>
            </a: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70x70 PatchGAN</a:t>
            </a:r>
            <a:endParaRPr b="0" lang="en-US" sz="18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1600" spc="-1" strike="noStrike">
                <a:solidFill>
                  <a:srgbClr val="ffffff"/>
                </a:solidFill>
                <a:uFill>
                  <a:solidFill>
                    <a:srgbClr val="ffffff"/>
                  </a:solidFill>
                </a:uFill>
                <a:latin typeface="Calibri"/>
              </a:rPr>
              <a:t>c64, c128, c256, c512 </a:t>
            </a:r>
            <a:endParaRPr b="0" lang="en-US" sz="1400" spc="-1" strike="noStrike">
              <a:solidFill>
                <a:srgbClr val="ffffff"/>
              </a:solidFill>
              <a:uFill>
                <a:solidFill>
                  <a:srgbClr val="ffffff"/>
                </a:solidFill>
              </a:uFill>
              <a:latin typeface="Calibri"/>
            </a:endParaRPr>
          </a:p>
        </p:txBody>
      </p:sp>
      <p:pic>
        <p:nvPicPr>
          <p:cNvPr id="294" name="Picture 3" descr=""/>
          <p:cNvPicPr/>
          <p:nvPr/>
        </p:nvPicPr>
        <p:blipFill>
          <a:blip r:embed="rId1"/>
          <a:stretch/>
        </p:blipFill>
        <p:spPr>
          <a:xfrm>
            <a:off x="1077840" y="2684880"/>
            <a:ext cx="9407880" cy="1375200"/>
          </a:xfrm>
          <a:prstGeom prst="rect">
            <a:avLst/>
          </a:prstGeom>
          <a:ln>
            <a:noFill/>
          </a:ln>
        </p:spPr>
      </p:pic>
      <p:sp>
        <p:nvSpPr>
          <p:cNvPr id="295" name="CustomShape 3"/>
          <p:cNvSpPr/>
          <p:nvPr/>
        </p:nvSpPr>
        <p:spPr>
          <a:xfrm>
            <a:off x="913320" y="6193440"/>
            <a:ext cx="38019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ff"/>
                </a:solidFill>
                <a:uFill>
                  <a:solidFill>
                    <a:srgbClr val="ffffff"/>
                  </a:solidFill>
                </a:uFill>
                <a:latin typeface="Calibri"/>
              </a:rPr>
              <a:t>Credit: https://affinelayer.com/pix2pix/</a:t>
            </a:r>
            <a:endParaRPr b="0" lang="en-US" sz="1800" spc="-1" strike="noStrike">
              <a:solidFill>
                <a:srgbClr val="ffffff"/>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a:solidFill>
                  <a:srgbClr val="ffffff"/>
                </a:solidFill>
                <a:uFill>
                  <a:solidFill>
                    <a:srgbClr val="ffffff"/>
                  </a:solidFill>
                </a:uFill>
                <a:latin typeface="Calibri Light"/>
              </a:rPr>
              <a:t>CycleGAN – Results</a:t>
            </a:r>
            <a:endParaRPr b="0" lang="en-US" sz="1800" spc="-1" strike="noStrike">
              <a:solidFill>
                <a:srgbClr val="ffffff"/>
              </a:solidFill>
              <a:uFill>
                <a:solidFill>
                  <a:srgbClr val="ffffff"/>
                </a:solidFill>
              </a:uFill>
              <a:latin typeface="Calibri"/>
            </a:endParaRPr>
          </a:p>
        </p:txBody>
      </p:sp>
      <p:sp>
        <p:nvSpPr>
          <p:cNvPr id="297" name="TextShape 2"/>
          <p:cNvSpPr txBox="1"/>
          <p:nvPr/>
        </p:nvSpPr>
        <p:spPr>
          <a:xfrm>
            <a:off x="685800" y="2142000"/>
            <a:ext cx="10131120" cy="3648600"/>
          </a:xfrm>
          <a:prstGeom prst="rect">
            <a:avLst/>
          </a:prstGeom>
          <a:noFill/>
          <a:ln>
            <a:noFill/>
          </a:ln>
        </p:spPr>
        <p:txBody>
          <a:bodyPr/>
          <a:p>
            <a:pPr marL="285840" indent="-28548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Applications</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Analysis</a:t>
            </a:r>
            <a:endParaRPr b="0" lang="en-US" sz="1800" spc="-1" strike="noStrike">
              <a:solidFill>
                <a:srgbClr val="ffffff"/>
              </a:solidFill>
              <a:uFill>
                <a:solidFill>
                  <a:srgbClr val="ffffff"/>
                </a:solidFill>
              </a:uFill>
              <a:latin typeface="Calibri"/>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a:solidFill>
                  <a:srgbClr val="ffffff"/>
                </a:solidFill>
                <a:uFill>
                  <a:solidFill>
                    <a:srgbClr val="ffffff"/>
                  </a:solidFill>
                </a:uFill>
                <a:latin typeface="Calibri Light"/>
              </a:rPr>
              <a:t>CycleGAN – Limitations</a:t>
            </a:r>
            <a:endParaRPr b="0" lang="en-US" sz="1800" spc="-1" strike="noStrike">
              <a:solidFill>
                <a:srgbClr val="ffffff"/>
              </a:solidFill>
              <a:uFill>
                <a:solidFill>
                  <a:srgbClr val="ffffff"/>
                </a:solidFill>
              </a:uFill>
              <a:latin typeface="Calibri"/>
            </a:endParaRPr>
          </a:p>
        </p:txBody>
      </p:sp>
      <p:pic>
        <p:nvPicPr>
          <p:cNvPr id="299" name="Picture 4" descr=""/>
          <p:cNvPicPr/>
          <p:nvPr/>
        </p:nvPicPr>
        <p:blipFill>
          <a:blip r:embed="rId1"/>
          <a:stretch/>
        </p:blipFill>
        <p:spPr>
          <a:xfrm>
            <a:off x="685800" y="1850760"/>
            <a:ext cx="2597040" cy="1511280"/>
          </a:xfrm>
          <a:prstGeom prst="rect">
            <a:avLst/>
          </a:prstGeom>
          <a:ln>
            <a:noFill/>
          </a:ln>
        </p:spPr>
      </p:pic>
      <p:pic>
        <p:nvPicPr>
          <p:cNvPr id="300" name="Picture 5" descr=""/>
          <p:cNvPicPr/>
          <p:nvPr/>
        </p:nvPicPr>
        <p:blipFill>
          <a:blip r:embed="rId2"/>
          <a:stretch/>
        </p:blipFill>
        <p:spPr>
          <a:xfrm>
            <a:off x="685800" y="4479120"/>
            <a:ext cx="2647800" cy="1560600"/>
          </a:xfrm>
          <a:prstGeom prst="rect">
            <a:avLst/>
          </a:prstGeom>
          <a:ln>
            <a:noFill/>
          </a:ln>
        </p:spPr>
      </p:pic>
      <p:sp>
        <p:nvSpPr>
          <p:cNvPr id="301" name="CustomShape 2"/>
          <p:cNvSpPr/>
          <p:nvPr/>
        </p:nvSpPr>
        <p:spPr>
          <a:xfrm>
            <a:off x="509400" y="6320520"/>
            <a:ext cx="11120760" cy="27288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ffffff"/>
                </a:solidFill>
                <a:uFill>
                  <a:solidFill>
                    <a:srgbClr val="ffffff"/>
                  </a:solidFill>
                </a:uFill>
                <a:latin typeface="Calibri"/>
              </a:rPr>
              <a:t>https://qiita.com/itok_msi/items/b6b615bc28b1a720afd7#%E8%BF%BD%E5%8A%A0%E5%AE%9F%E9%A8%93%E7%B5%90%E6%9E%9C20170614%E8%BF%BD%E8%A8%987</a:t>
            </a:r>
            <a:endParaRPr b="0" lang="en-US" sz="1800" spc="-1" strike="noStrike">
              <a:solidFill>
                <a:srgbClr val="ffffff"/>
              </a:solidFill>
              <a:uFill>
                <a:solidFill>
                  <a:srgbClr val="ffffff"/>
                </a:solidFill>
              </a:uFill>
              <a:latin typeface="Arial"/>
            </a:endParaRPr>
          </a:p>
        </p:txBody>
      </p:sp>
      <p:sp>
        <p:nvSpPr>
          <p:cNvPr id="302" name="CustomShape 3"/>
          <p:cNvSpPr/>
          <p:nvPr/>
        </p:nvSpPr>
        <p:spPr>
          <a:xfrm>
            <a:off x="2900160" y="3577680"/>
            <a:ext cx="192744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ff"/>
                </a:solidFill>
                <a:uFill>
                  <a:solidFill>
                    <a:srgbClr val="ffffff"/>
                  </a:solidFill>
                </a:uFill>
                <a:latin typeface="Calibri"/>
              </a:rPr>
              <a:t>Tasks require</a:t>
            </a:r>
            <a:endParaRPr b="0" lang="en-US" sz="1800" spc="-1" strike="noStrike">
              <a:solidFill>
                <a:srgbClr val="ffffff"/>
              </a:solidFill>
              <a:uFill>
                <a:solidFill>
                  <a:srgbClr val="ffffff"/>
                </a:solidFill>
              </a:uFill>
              <a:latin typeface="Arial"/>
            </a:endParaRPr>
          </a:p>
          <a:p>
            <a:pPr>
              <a:lnSpc>
                <a:spcPct val="100000"/>
              </a:lnSpc>
            </a:pPr>
            <a:r>
              <a:rPr b="0" lang="en-US" sz="1800" spc="-1" strike="noStrike">
                <a:solidFill>
                  <a:srgbClr val="ffffff"/>
                </a:solidFill>
                <a:uFill>
                  <a:solidFill>
                    <a:srgbClr val="ffffff"/>
                  </a:solidFill>
                </a:uFill>
                <a:latin typeface="Calibri"/>
              </a:rPr>
              <a:t>geometric changes</a:t>
            </a:r>
            <a:endParaRPr b="0" lang="en-US" sz="1800" spc="-1" strike="noStrike">
              <a:solidFill>
                <a:srgbClr val="ffffff"/>
              </a:solidFill>
              <a:uFill>
                <a:solidFill>
                  <a:srgbClr val="ffffff"/>
                </a:solidFill>
              </a:uFill>
              <a:latin typeface="Arial"/>
            </a:endParaRPr>
          </a:p>
        </p:txBody>
      </p:sp>
      <p:pic>
        <p:nvPicPr>
          <p:cNvPr id="303" name="Picture 8" descr=""/>
          <p:cNvPicPr/>
          <p:nvPr/>
        </p:nvPicPr>
        <p:blipFill>
          <a:blip r:embed="rId3"/>
          <a:stretch/>
        </p:blipFill>
        <p:spPr>
          <a:xfrm>
            <a:off x="8750160" y="1688040"/>
            <a:ext cx="2746080" cy="2266920"/>
          </a:xfrm>
          <a:prstGeom prst="rect">
            <a:avLst/>
          </a:prstGeom>
          <a:ln>
            <a:noFill/>
          </a:ln>
        </p:spPr>
      </p:pic>
      <p:sp>
        <p:nvSpPr>
          <p:cNvPr id="304" name="CustomShape 4"/>
          <p:cNvSpPr/>
          <p:nvPr/>
        </p:nvSpPr>
        <p:spPr>
          <a:xfrm>
            <a:off x="5008320" y="1688040"/>
            <a:ext cx="2746080" cy="913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Calibri"/>
              </a:rPr>
              <a:t>Changes in distribution characteristics</a:t>
            </a:r>
            <a:r>
              <a:rPr b="0" lang="en-US" sz="1800" spc="-1" strike="noStrike">
                <a:solidFill>
                  <a:srgbClr val="ffffff"/>
                </a:solidFill>
                <a:uFill>
                  <a:solidFill>
                    <a:srgbClr val="ffffff"/>
                  </a:solidFill>
                </a:uFill>
                <a:latin typeface="Calibri"/>
              </a:rPr>
              <a:t>
</a:t>
            </a:r>
            <a:r>
              <a:rPr b="0" lang="en-US" sz="1800" spc="-1" strike="noStrike">
                <a:solidFill>
                  <a:srgbClr val="ffffff"/>
                </a:solidFill>
                <a:uFill>
                  <a:solidFill>
                    <a:srgbClr val="ffffff"/>
                  </a:solidFill>
                </a:uFill>
                <a:latin typeface="Calibri"/>
              </a:rPr>
              <a:t>(test set vs. training set)</a:t>
            </a:r>
            <a:endParaRPr b="0" lang="en-US" sz="1800" spc="-1" strike="noStrike">
              <a:solidFill>
                <a:srgbClr val="ffffff"/>
              </a:solidFill>
              <a:uFill>
                <a:solidFill>
                  <a:srgbClr val="ffffff"/>
                </a:solidFill>
              </a:uFill>
              <a:latin typeface="Arial"/>
            </a:endParaRPr>
          </a:p>
        </p:txBody>
      </p:sp>
      <p:sp>
        <p:nvSpPr>
          <p:cNvPr id="305" name="CustomShape 5"/>
          <p:cNvSpPr/>
          <p:nvPr/>
        </p:nvSpPr>
        <p:spPr>
          <a:xfrm>
            <a:off x="4840200" y="4746960"/>
            <a:ext cx="3909600" cy="913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Calibri"/>
              </a:rPr>
              <a:t>A lingering gap between the results achievable from pix2pix and that achieved by CycleGAN.</a:t>
            </a:r>
            <a:endParaRPr b="0" lang="en-US" sz="1800" spc="-1" strike="noStrike">
              <a:solidFill>
                <a:srgbClr val="ffffff"/>
              </a:solidFill>
              <a:uFill>
                <a:solidFill>
                  <a:srgbClr val="ffffff"/>
                </a:solidFill>
              </a:uFill>
              <a:latin typeface="Arial"/>
            </a:endParaRPr>
          </a:p>
        </p:txBody>
      </p:sp>
      <p:sp>
        <p:nvSpPr>
          <p:cNvPr id="306" name="CustomShape 6"/>
          <p:cNvSpPr/>
          <p:nvPr/>
        </p:nvSpPr>
        <p:spPr>
          <a:xfrm flipH="1" flipV="1">
            <a:off x="3282480" y="2605680"/>
            <a:ext cx="580680" cy="970920"/>
          </a:xfrm>
          <a:custGeom>
            <a:avLst/>
            <a:gdLst/>
            <a:ahLst/>
            <a:rect l="l" t="t" r="r" b="b"/>
            <a:pathLst>
              <a:path w="21600" h="21600">
                <a:moveTo>
                  <a:pt x="0" y="0"/>
                </a:moveTo>
                <a:lnTo>
                  <a:pt x="21600" y="21600"/>
                </a:lnTo>
              </a:path>
            </a:pathLst>
          </a:custGeom>
          <a:noFill/>
          <a:ln>
            <a:solidFill>
              <a:srgbClr val="ffff00"/>
            </a:solidFill>
            <a:round/>
            <a:tailEnd len="med" type="triangle" w="med"/>
          </a:ln>
        </p:spPr>
        <p:style>
          <a:lnRef idx="1">
            <a:schemeClr val="accent1"/>
          </a:lnRef>
          <a:fillRef idx="0">
            <a:schemeClr val="accent1"/>
          </a:fillRef>
          <a:effectRef idx="0">
            <a:schemeClr val="accent1"/>
          </a:effectRef>
          <a:fontRef idx="minor"/>
        </p:style>
      </p:sp>
      <p:sp>
        <p:nvSpPr>
          <p:cNvPr id="307" name="CustomShape 7"/>
          <p:cNvSpPr/>
          <p:nvPr/>
        </p:nvSpPr>
        <p:spPr>
          <a:xfrm flipH="1">
            <a:off x="3333960" y="4224240"/>
            <a:ext cx="529920" cy="1035000"/>
          </a:xfrm>
          <a:custGeom>
            <a:avLst/>
            <a:gdLst/>
            <a:ahLst/>
            <a:rect l="l" t="t" r="r" b="b"/>
            <a:pathLst>
              <a:path w="21600" h="21600">
                <a:moveTo>
                  <a:pt x="0" y="0"/>
                </a:moveTo>
                <a:lnTo>
                  <a:pt x="21600" y="21600"/>
                </a:lnTo>
              </a:path>
            </a:pathLst>
          </a:custGeom>
          <a:noFill/>
          <a:ln>
            <a:solidFill>
              <a:srgbClr val="ffff00"/>
            </a:solidFill>
            <a:round/>
            <a:tailEnd len="med" type="triangle" w="med"/>
          </a:ln>
        </p:spPr>
        <p:style>
          <a:lnRef idx="1">
            <a:schemeClr val="accent1"/>
          </a:lnRef>
          <a:fillRef idx="0">
            <a:schemeClr val="accent1"/>
          </a:fillRef>
          <a:effectRef idx="0">
            <a:schemeClr val="accent1"/>
          </a:effectRef>
          <a:fontRef idx="minor"/>
        </p:style>
      </p:sp>
      <p:sp>
        <p:nvSpPr>
          <p:cNvPr id="308" name="CustomShape 8"/>
          <p:cNvSpPr/>
          <p:nvPr/>
        </p:nvSpPr>
        <p:spPr>
          <a:xfrm>
            <a:off x="7754760" y="2149560"/>
            <a:ext cx="995040" cy="671760"/>
          </a:xfrm>
          <a:custGeom>
            <a:avLst/>
            <a:gdLst/>
            <a:ahLst/>
            <a:rect l="l" t="t" r="r" b="b"/>
            <a:pathLst>
              <a:path w="21600" h="21600">
                <a:moveTo>
                  <a:pt x="0" y="0"/>
                </a:moveTo>
                <a:lnTo>
                  <a:pt x="21600" y="21600"/>
                </a:lnTo>
              </a:path>
            </a:pathLst>
          </a:custGeom>
          <a:noFill/>
          <a:ln>
            <a:solidFill>
              <a:srgbClr val="ffff00"/>
            </a:solidFill>
            <a:round/>
            <a:tailEnd len="med" type="triangle" w="med"/>
          </a:ln>
        </p:spPr>
        <p:style>
          <a:lnRef idx="1">
            <a:schemeClr val="accent1"/>
          </a:lnRef>
          <a:fillRef idx="0">
            <a:schemeClr val="accent1"/>
          </a:fillRef>
          <a:effectRef idx="0">
            <a:schemeClr val="accent1"/>
          </a:effectRef>
          <a:fontRef idx="minor"/>
        </p:style>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a:solidFill>
                  <a:srgbClr val="ffffff"/>
                </a:solidFill>
                <a:uFill>
                  <a:solidFill>
                    <a:srgbClr val="ffffff"/>
                  </a:solidFill>
                </a:uFill>
                <a:latin typeface="Calibri Light"/>
              </a:rPr>
              <a:t>Highlights</a:t>
            </a:r>
            <a:endParaRPr b="0" lang="en-US" sz="1800" spc="-1" strike="noStrike">
              <a:solidFill>
                <a:srgbClr val="ffffff"/>
              </a:solidFill>
              <a:uFill>
                <a:solidFill>
                  <a:srgbClr val="ffffff"/>
                </a:solidFill>
              </a:uFill>
              <a:latin typeface="Calibri"/>
            </a:endParaRPr>
          </a:p>
        </p:txBody>
      </p:sp>
      <p:pic>
        <p:nvPicPr>
          <p:cNvPr id="88" name="Picture 6" descr=""/>
          <p:cNvPicPr/>
          <p:nvPr/>
        </p:nvPicPr>
        <p:blipFill>
          <a:blip r:embed="rId1"/>
          <a:stretch/>
        </p:blipFill>
        <p:spPr>
          <a:xfrm>
            <a:off x="2397240" y="1882440"/>
            <a:ext cx="8419680" cy="1294920"/>
          </a:xfrm>
          <a:prstGeom prst="rect">
            <a:avLst/>
          </a:prstGeom>
          <a:ln>
            <a:noFill/>
          </a:ln>
        </p:spPr>
      </p:pic>
      <p:pic>
        <p:nvPicPr>
          <p:cNvPr id="89" name="Picture 7" descr=""/>
          <p:cNvPicPr/>
          <p:nvPr/>
        </p:nvPicPr>
        <p:blipFill>
          <a:blip r:embed="rId2"/>
          <a:stretch/>
        </p:blipFill>
        <p:spPr>
          <a:xfrm>
            <a:off x="685800" y="3447360"/>
            <a:ext cx="2742840" cy="2752200"/>
          </a:xfrm>
          <a:prstGeom prst="rect">
            <a:avLst/>
          </a:prstGeom>
          <a:ln>
            <a:noFill/>
          </a:ln>
        </p:spPr>
      </p:pic>
      <p:pic>
        <p:nvPicPr>
          <p:cNvPr id="90" name="Picture 8" descr=""/>
          <p:cNvPicPr/>
          <p:nvPr/>
        </p:nvPicPr>
        <p:blipFill>
          <a:blip r:embed="rId3"/>
          <a:stretch/>
        </p:blipFill>
        <p:spPr>
          <a:xfrm>
            <a:off x="6735240" y="3447360"/>
            <a:ext cx="4114440" cy="1409400"/>
          </a:xfrm>
          <a:prstGeom prst="rect">
            <a:avLst/>
          </a:prstGeom>
          <a:ln>
            <a:noFill/>
          </a:ln>
        </p:spPr>
      </p:pic>
      <p:pic>
        <p:nvPicPr>
          <p:cNvPr id="91" name="Picture 9" descr=""/>
          <p:cNvPicPr/>
          <p:nvPr/>
        </p:nvPicPr>
        <p:blipFill>
          <a:blip r:embed="rId4"/>
          <a:stretch/>
        </p:blipFill>
        <p:spPr>
          <a:xfrm>
            <a:off x="6716160" y="4925880"/>
            <a:ext cx="4133520" cy="1399680"/>
          </a:xfrm>
          <a:prstGeom prst="rect">
            <a:avLst/>
          </a:prstGeom>
          <a:ln>
            <a:noFill/>
          </a:ln>
        </p:spPr>
      </p:pic>
      <p:sp>
        <p:nvSpPr>
          <p:cNvPr id="92" name="CustomShape 2"/>
          <p:cNvSpPr/>
          <p:nvPr/>
        </p:nvSpPr>
        <p:spPr>
          <a:xfrm>
            <a:off x="4026240" y="3829320"/>
            <a:ext cx="156492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ff"/>
                </a:solidFill>
                <a:uFill>
                  <a:solidFill>
                    <a:srgbClr val="ffffff"/>
                  </a:solidFill>
                </a:uFill>
                <a:latin typeface="Calibri"/>
              </a:rPr>
              <a:t>Object</a:t>
            </a:r>
            <a:endParaRPr b="0" lang="en-US" sz="1800" spc="-1" strike="noStrike">
              <a:solidFill>
                <a:srgbClr val="ffffff"/>
              </a:solidFill>
              <a:uFill>
                <a:solidFill>
                  <a:srgbClr val="ffffff"/>
                </a:solidFill>
              </a:uFill>
              <a:latin typeface="Arial"/>
            </a:endParaRPr>
          </a:p>
          <a:p>
            <a:pPr>
              <a:lnSpc>
                <a:spcPct val="100000"/>
              </a:lnSpc>
            </a:pPr>
            <a:r>
              <a:rPr b="0" lang="en-US" sz="1800" spc="-1" strike="noStrike">
                <a:solidFill>
                  <a:srgbClr val="ffffff"/>
                </a:solidFill>
                <a:uFill>
                  <a:solidFill>
                    <a:srgbClr val="ffffff"/>
                  </a:solidFill>
                </a:uFill>
                <a:latin typeface="Calibri"/>
              </a:rPr>
              <a:t>Transfiguration</a:t>
            </a:r>
            <a:endParaRPr b="0" lang="en-US" sz="1800" spc="-1" strike="noStrike">
              <a:solidFill>
                <a:srgbClr val="ffffff"/>
              </a:solidFill>
              <a:uFill>
                <a:solidFill>
                  <a:srgbClr val="ffffff"/>
                </a:solidFill>
              </a:uFill>
              <a:latin typeface="Arial"/>
            </a:endParaRPr>
          </a:p>
        </p:txBody>
      </p:sp>
      <p:sp>
        <p:nvSpPr>
          <p:cNvPr id="93" name="CustomShape 3"/>
          <p:cNvSpPr/>
          <p:nvPr/>
        </p:nvSpPr>
        <p:spPr>
          <a:xfrm>
            <a:off x="4978800" y="4822560"/>
            <a:ext cx="92484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ff"/>
                </a:solidFill>
                <a:uFill>
                  <a:solidFill>
                    <a:srgbClr val="ffffff"/>
                  </a:solidFill>
                </a:uFill>
                <a:latin typeface="Calibri"/>
              </a:rPr>
              <a:t>Season</a:t>
            </a:r>
            <a:r>
              <a:rPr b="0" lang="en-US" sz="1800" spc="-1" strike="noStrike">
                <a:solidFill>
                  <a:srgbClr val="ffffff"/>
                </a:solidFill>
                <a:uFill>
                  <a:solidFill>
                    <a:srgbClr val="ffffff"/>
                  </a:solidFill>
                </a:uFill>
                <a:latin typeface="Calibri"/>
              </a:rPr>
              <a:t>
</a:t>
            </a:r>
            <a:r>
              <a:rPr b="0" lang="en-US" sz="1800" spc="-1" strike="noStrike">
                <a:solidFill>
                  <a:srgbClr val="ffffff"/>
                </a:solidFill>
                <a:uFill>
                  <a:solidFill>
                    <a:srgbClr val="ffffff"/>
                  </a:solidFill>
                </a:uFill>
                <a:latin typeface="Calibri"/>
              </a:rPr>
              <a:t>Transfer</a:t>
            </a:r>
            <a:endParaRPr b="0" lang="en-US" sz="1800" spc="-1" strike="noStrike">
              <a:solidFill>
                <a:srgbClr val="ffffff"/>
              </a:solidFill>
              <a:uFill>
                <a:solidFill>
                  <a:srgbClr val="ffffff"/>
                </a:solidFill>
              </a:uFill>
              <a:latin typeface="Arial"/>
            </a:endParaRPr>
          </a:p>
        </p:txBody>
      </p:sp>
      <p:sp>
        <p:nvSpPr>
          <p:cNvPr id="94" name="CustomShape 4"/>
          <p:cNvSpPr/>
          <p:nvPr/>
        </p:nvSpPr>
        <p:spPr>
          <a:xfrm>
            <a:off x="693720" y="2063880"/>
            <a:ext cx="1106280" cy="913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ff"/>
                </a:solidFill>
                <a:uFill>
                  <a:solidFill>
                    <a:srgbClr val="ffffff"/>
                  </a:solidFill>
                </a:uFill>
                <a:latin typeface="Calibri"/>
              </a:rPr>
              <a:t>Collection</a:t>
            </a:r>
            <a:r>
              <a:rPr b="0" lang="en-US" sz="1800" spc="-1" strike="noStrike">
                <a:solidFill>
                  <a:srgbClr val="ffffff"/>
                </a:solidFill>
                <a:uFill>
                  <a:solidFill>
                    <a:srgbClr val="ffffff"/>
                  </a:solidFill>
                </a:uFill>
                <a:latin typeface="Calibri"/>
              </a:rPr>
              <a:t>
</a:t>
            </a:r>
            <a:r>
              <a:rPr b="0" lang="en-US" sz="1800" spc="-1" strike="noStrike">
                <a:solidFill>
                  <a:srgbClr val="ffffff"/>
                </a:solidFill>
                <a:uFill>
                  <a:solidFill>
                    <a:srgbClr val="ffffff"/>
                  </a:solidFill>
                </a:uFill>
                <a:latin typeface="Calibri"/>
              </a:rPr>
              <a:t>Style</a:t>
            </a:r>
            <a:r>
              <a:rPr b="0" lang="en-US" sz="1800" spc="-1" strike="noStrike">
                <a:solidFill>
                  <a:srgbClr val="ffffff"/>
                </a:solidFill>
                <a:uFill>
                  <a:solidFill>
                    <a:srgbClr val="ffffff"/>
                  </a:solidFill>
                </a:uFill>
                <a:latin typeface="Calibri"/>
              </a:rPr>
              <a:t>
</a:t>
            </a:r>
            <a:r>
              <a:rPr b="0" lang="en-US" sz="1800" spc="-1" strike="noStrike">
                <a:solidFill>
                  <a:srgbClr val="ffffff"/>
                </a:solidFill>
                <a:uFill>
                  <a:solidFill>
                    <a:srgbClr val="ffffff"/>
                  </a:solidFill>
                </a:uFill>
                <a:latin typeface="Calibri"/>
              </a:rPr>
              <a:t>Transfer</a:t>
            </a:r>
            <a:endParaRPr b="0" lang="en-US" sz="1800" spc="-1" strike="noStrike">
              <a:solidFill>
                <a:srgbClr val="ffffff"/>
              </a:solidFill>
              <a:uFill>
                <a:solidFill>
                  <a:srgbClr val="ffffff"/>
                </a:solidFill>
              </a:uFill>
              <a:latin typeface="Arial"/>
            </a:endParaRPr>
          </a:p>
        </p:txBody>
      </p:sp>
      <p:sp>
        <p:nvSpPr>
          <p:cNvPr id="95" name="Line 5"/>
          <p:cNvSpPr/>
          <p:nvPr/>
        </p:nvSpPr>
        <p:spPr>
          <a:xfrm>
            <a:off x="1807920" y="2525400"/>
            <a:ext cx="588960" cy="360"/>
          </a:xfrm>
          <a:prstGeom prst="line">
            <a:avLst/>
          </a:prstGeom>
          <a:ln cap="rnd" w="38160">
            <a:solidFill>
              <a:schemeClr val="tx1"/>
            </a:solidFill>
            <a:custDash>
              <a:ds d="400000" sp="300000"/>
            </a:custDash>
            <a:round/>
          </a:ln>
        </p:spPr>
        <p:style>
          <a:lnRef idx="1">
            <a:schemeClr val="accent1"/>
          </a:lnRef>
          <a:fillRef idx="0">
            <a:schemeClr val="accent1"/>
          </a:fillRef>
          <a:effectRef idx="0">
            <a:schemeClr val="accent1"/>
          </a:effectRef>
          <a:fontRef idx="minor"/>
        </p:style>
      </p:sp>
      <p:sp>
        <p:nvSpPr>
          <p:cNvPr id="96" name="Line 6"/>
          <p:cNvSpPr/>
          <p:nvPr/>
        </p:nvSpPr>
        <p:spPr>
          <a:xfrm flipH="1">
            <a:off x="3429000" y="4152240"/>
            <a:ext cx="585000" cy="671400"/>
          </a:xfrm>
          <a:prstGeom prst="line">
            <a:avLst/>
          </a:prstGeom>
          <a:ln cap="rnd" w="38160">
            <a:solidFill>
              <a:schemeClr val="tx1"/>
            </a:solidFill>
            <a:custDash>
              <a:ds d="400000" sp="300000"/>
            </a:custDash>
            <a:round/>
          </a:ln>
        </p:spPr>
        <p:style>
          <a:lnRef idx="1">
            <a:schemeClr val="accent1"/>
          </a:lnRef>
          <a:fillRef idx="0">
            <a:schemeClr val="accent1"/>
          </a:fillRef>
          <a:effectRef idx="0">
            <a:schemeClr val="accent1"/>
          </a:effectRef>
          <a:fontRef idx="minor"/>
        </p:style>
      </p:sp>
      <p:sp>
        <p:nvSpPr>
          <p:cNvPr id="97" name="Line 7"/>
          <p:cNvSpPr/>
          <p:nvPr/>
        </p:nvSpPr>
        <p:spPr>
          <a:xfrm flipV="1">
            <a:off x="5910480" y="4152240"/>
            <a:ext cx="824760" cy="993240"/>
          </a:xfrm>
          <a:prstGeom prst="line">
            <a:avLst/>
          </a:prstGeom>
          <a:ln cap="rnd" w="38160">
            <a:solidFill>
              <a:schemeClr val="tx1"/>
            </a:solidFill>
            <a:custDash>
              <a:ds d="400000" sp="300000"/>
            </a:custDash>
            <a:round/>
          </a:ln>
        </p:spPr>
        <p:style>
          <a:lnRef idx="1">
            <a:schemeClr val="accent1"/>
          </a:lnRef>
          <a:fillRef idx="0">
            <a:schemeClr val="accent1"/>
          </a:fillRef>
          <a:effectRef idx="0">
            <a:schemeClr val="accent1"/>
          </a:effectRef>
          <a:fontRef idx="minor"/>
        </p:style>
      </p:sp>
      <p:sp>
        <p:nvSpPr>
          <p:cNvPr id="98" name="Line 8"/>
          <p:cNvSpPr/>
          <p:nvPr/>
        </p:nvSpPr>
        <p:spPr>
          <a:xfrm>
            <a:off x="5910480" y="5145480"/>
            <a:ext cx="805680" cy="480600"/>
          </a:xfrm>
          <a:prstGeom prst="line">
            <a:avLst/>
          </a:prstGeom>
          <a:ln cap="rnd" w="38160">
            <a:solidFill>
              <a:schemeClr val="tx1"/>
            </a:solidFill>
            <a:custDash>
              <a:ds d="400000" sp="300000"/>
            </a:custDash>
            <a:round/>
          </a:ln>
        </p:spPr>
        <p:style>
          <a:lnRef idx="1">
            <a:schemeClr val="accent1"/>
          </a:lnRef>
          <a:fillRef idx="0">
            <a:schemeClr val="accent1"/>
          </a:fillRef>
          <a:effectRef idx="0">
            <a:schemeClr val="accent1"/>
          </a:effectRef>
          <a:fontRef idx="minor"/>
        </p:style>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a:solidFill>
                  <a:srgbClr val="ffffff"/>
                </a:solidFill>
                <a:uFill>
                  <a:solidFill>
                    <a:srgbClr val="ffffff"/>
                  </a:solidFill>
                </a:uFill>
                <a:latin typeface="Calibri Light"/>
              </a:rPr>
              <a:t>Outline</a:t>
            </a:r>
            <a:endParaRPr b="0" lang="en-US" sz="1800" spc="-1" strike="noStrike">
              <a:solidFill>
                <a:srgbClr val="ffffff"/>
              </a:solidFill>
              <a:uFill>
                <a:solidFill>
                  <a:srgbClr val="ffffff"/>
                </a:solidFill>
              </a:uFill>
              <a:latin typeface="Calibri"/>
            </a:endParaRPr>
          </a:p>
        </p:txBody>
      </p:sp>
      <p:sp>
        <p:nvSpPr>
          <p:cNvPr id="310" name="TextShape 2"/>
          <p:cNvSpPr txBox="1"/>
          <p:nvPr/>
        </p:nvSpPr>
        <p:spPr>
          <a:xfrm>
            <a:off x="685800" y="2142000"/>
            <a:ext cx="10131120" cy="4134240"/>
          </a:xfrm>
          <a:prstGeom prst="rect">
            <a:avLst/>
          </a:prstGeom>
          <a:noFill/>
          <a:ln>
            <a:noFill/>
          </a:ln>
        </p:spPr>
        <p:txBody>
          <a:bodyPr/>
          <a:p>
            <a:pPr marL="285840" indent="-285480">
              <a:lnSpc>
                <a:spcPct val="100000"/>
              </a:lnSpc>
              <a:buClr>
                <a:srgbClr val="ffffff"/>
              </a:buClr>
              <a:buFont typeface="Arial"/>
              <a:buChar char="•"/>
            </a:pPr>
            <a:r>
              <a:rPr b="0" lang="en-US" sz="2400" spc="-1" strike="noStrike">
                <a:solidFill>
                  <a:srgbClr val="595959"/>
                </a:solidFill>
                <a:uFill>
                  <a:solidFill>
                    <a:srgbClr val="ffffff"/>
                  </a:solidFill>
                </a:uFill>
                <a:latin typeface="Calibri"/>
              </a:rPr>
              <a:t>GAN</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595959"/>
                </a:solidFill>
                <a:uFill>
                  <a:solidFill>
                    <a:srgbClr val="ffffff"/>
                  </a:solidFill>
                </a:uFill>
                <a:latin typeface="Calibri"/>
              </a:rPr>
              <a:t>cGAN</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595959"/>
                </a:solidFill>
                <a:uFill>
                  <a:solidFill>
                    <a:srgbClr val="ffffff"/>
                  </a:solidFill>
                </a:uFill>
                <a:latin typeface="Calibri"/>
              </a:rPr>
              <a:t>Pix2pix</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595959"/>
                </a:solidFill>
                <a:uFill>
                  <a:solidFill>
                    <a:srgbClr val="ffffff"/>
                  </a:solidFill>
                </a:uFill>
                <a:latin typeface="Calibri"/>
              </a:rPr>
              <a:t>CycleGAN</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ffffff"/>
                </a:solidFill>
                <a:uFill>
                  <a:solidFill>
                    <a:srgbClr val="ffffff"/>
                  </a:solidFill>
                </a:uFill>
                <a:latin typeface="Calibri"/>
              </a:rPr>
              <a:t>Summary</a:t>
            </a:r>
            <a:endParaRPr b="0" lang="en-US" sz="1800" spc="-1" strike="noStrike">
              <a:solidFill>
                <a:srgbClr val="ffffff"/>
              </a:solidFill>
              <a:uFill>
                <a:solidFill>
                  <a:srgbClr val="ffffff"/>
                </a:solidFill>
              </a:uFill>
              <a:latin typeface="Calibri"/>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a:solidFill>
                  <a:srgbClr val="ffffff"/>
                </a:solidFill>
                <a:uFill>
                  <a:solidFill>
                    <a:srgbClr val="ffffff"/>
                  </a:solidFill>
                </a:uFill>
                <a:latin typeface="Calibri Light"/>
              </a:rPr>
              <a:t>Summary</a:t>
            </a:r>
            <a:endParaRPr b="0" lang="en-US" sz="1800" spc="-1" strike="noStrike">
              <a:solidFill>
                <a:srgbClr val="ffffff"/>
              </a:solidFill>
              <a:uFill>
                <a:solidFill>
                  <a:srgbClr val="ffffff"/>
                </a:solidFill>
              </a:uFill>
              <a:latin typeface="Calibri"/>
            </a:endParaRPr>
          </a:p>
        </p:txBody>
      </p:sp>
      <p:sp>
        <p:nvSpPr>
          <p:cNvPr id="312" name="TextShape 2"/>
          <p:cNvSpPr txBox="1"/>
          <p:nvPr/>
        </p:nvSpPr>
        <p:spPr>
          <a:xfrm>
            <a:off x="685800" y="2142000"/>
            <a:ext cx="10131120" cy="3648600"/>
          </a:xfrm>
          <a:prstGeom prst="rect">
            <a:avLst/>
          </a:prstGeom>
          <a:noFill/>
          <a:ln>
            <a:noFill/>
          </a:ln>
        </p:spPr>
        <p:txBody>
          <a:bodyPr/>
          <a:p>
            <a:pPr marL="285840" indent="-285480">
              <a:lnSpc>
                <a:spcPct val="100000"/>
              </a:lnSpc>
              <a:buClr>
                <a:srgbClr val="ffffff"/>
              </a:buClr>
              <a:buFont typeface="Arial"/>
              <a:buChar char="•"/>
            </a:pPr>
            <a:r>
              <a:rPr b="0" lang="en-US" sz="1800" spc="-1" strike="noStrike" u="sng">
                <a:solidFill>
                  <a:srgbClr val="c573d2"/>
                </a:solidFill>
                <a:uFill>
                  <a:solidFill>
                    <a:srgbClr val="ffffff"/>
                  </a:solidFill>
                </a:uFill>
                <a:latin typeface="Calibri"/>
                <a:hlinkClick r:id="rId1"/>
              </a:rPr>
              <a:t>https://www.youtube.com/watch?v=AxrKVfjSBiA</a:t>
            </a:r>
            <a:r>
              <a:rPr b="0" lang="en-US" sz="1800" spc="-1" strike="noStrike">
                <a:solidFill>
                  <a:srgbClr val="ffffff"/>
                </a:solidFill>
                <a:uFill>
                  <a:solidFill>
                    <a:srgbClr val="ffffff"/>
                  </a:solidFill>
                </a:uFill>
                <a:latin typeface="Calibri"/>
              </a:rPr>
              <a:t>    or</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1800" spc="-1" strike="noStrike" u="sng">
                <a:solidFill>
                  <a:srgbClr val="c573d2"/>
                </a:solidFill>
                <a:uFill>
                  <a:solidFill>
                    <a:srgbClr val="ffffff"/>
                  </a:solidFill>
                </a:uFill>
                <a:latin typeface="Calibri"/>
                <a:hlinkClick r:id="rId2"/>
              </a:rPr>
              <a:t>https://www.youtube.com/watch?v=D4C1dB9UheQ</a:t>
            </a:r>
            <a:endParaRPr b="0" lang="en-US" sz="1800" spc="-1" strike="noStrike">
              <a:solidFill>
                <a:srgbClr val="ffffff"/>
              </a:solidFill>
              <a:uFill>
                <a:solidFill>
                  <a:srgbClr val="ffffff"/>
                </a:solidFill>
              </a:uFill>
              <a:latin typeface="Calibri"/>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3" name="Picture 4" descr=""/>
          <p:cNvPicPr/>
          <p:nvPr/>
        </p:nvPicPr>
        <p:blipFill>
          <a:blip r:embed="rId1"/>
          <a:stretch/>
        </p:blipFill>
        <p:spPr>
          <a:xfrm>
            <a:off x="2077200" y="1359000"/>
            <a:ext cx="7619760" cy="4114440"/>
          </a:xfrm>
          <a:prstGeom prst="rect">
            <a:avLst/>
          </a:prstGeom>
          <a:ln>
            <a:noFill/>
          </a:ln>
        </p:spPr>
      </p:pic>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a:solidFill>
                  <a:srgbClr val="ffffff"/>
                </a:solidFill>
                <a:uFill>
                  <a:solidFill>
                    <a:srgbClr val="ffffff"/>
                  </a:solidFill>
                </a:uFill>
                <a:latin typeface="Calibri Light"/>
              </a:rPr>
              <a:t>Outline</a:t>
            </a:r>
            <a:endParaRPr b="0" lang="en-US" sz="1800" spc="-1" strike="noStrike">
              <a:solidFill>
                <a:srgbClr val="ffffff"/>
              </a:solidFill>
              <a:uFill>
                <a:solidFill>
                  <a:srgbClr val="ffffff"/>
                </a:solidFill>
              </a:uFill>
              <a:latin typeface="Calibri"/>
            </a:endParaRPr>
          </a:p>
        </p:txBody>
      </p:sp>
      <p:sp>
        <p:nvSpPr>
          <p:cNvPr id="100" name="TextShape 2"/>
          <p:cNvSpPr txBox="1"/>
          <p:nvPr/>
        </p:nvSpPr>
        <p:spPr>
          <a:xfrm>
            <a:off x="685800" y="2142000"/>
            <a:ext cx="10131120" cy="4134240"/>
          </a:xfrm>
          <a:prstGeom prst="rect">
            <a:avLst/>
          </a:prstGeom>
          <a:noFill/>
          <a:ln>
            <a:noFill/>
          </a:ln>
        </p:spPr>
        <p:txBody>
          <a:bodyPr/>
          <a:p>
            <a:pPr marL="285840" indent="-285480">
              <a:lnSpc>
                <a:spcPct val="100000"/>
              </a:lnSpc>
              <a:buClr>
                <a:srgbClr val="ffffff"/>
              </a:buClr>
              <a:buFont typeface="Arial"/>
              <a:buChar char="•"/>
            </a:pPr>
            <a:r>
              <a:rPr b="0" lang="en-US" sz="2400" spc="-1" strike="noStrike">
                <a:solidFill>
                  <a:srgbClr val="ffffff"/>
                </a:solidFill>
                <a:uFill>
                  <a:solidFill>
                    <a:srgbClr val="ffffff"/>
                  </a:solidFill>
                </a:uFill>
                <a:latin typeface="Calibri"/>
              </a:rPr>
              <a:t>GAN</a:t>
            </a:r>
            <a:endParaRPr b="0" lang="en-US" sz="18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Random generator</a:t>
            </a:r>
            <a:endParaRPr b="0" lang="en-US" sz="14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G(z) and D(x)</a:t>
            </a:r>
            <a:endParaRPr b="0" lang="en-US" sz="14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8394e4"/>
                </a:solidFill>
                <a:uFill>
                  <a:solidFill>
                    <a:srgbClr val="ffffff"/>
                  </a:solidFill>
                </a:uFill>
                <a:latin typeface="Calibri"/>
              </a:rPr>
              <a:t>cGAN</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8394e4"/>
                </a:solidFill>
                <a:uFill>
                  <a:solidFill>
                    <a:srgbClr val="ffffff"/>
                  </a:solidFill>
                </a:uFill>
                <a:latin typeface="Calibri"/>
              </a:rPr>
              <a:t>Pix2pix</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8394e4"/>
                </a:solidFill>
                <a:uFill>
                  <a:solidFill>
                    <a:srgbClr val="ffffff"/>
                  </a:solidFill>
                </a:uFill>
                <a:latin typeface="Calibri"/>
              </a:rPr>
              <a:t>Cycle Consistency</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8394e4"/>
                </a:solidFill>
                <a:uFill>
                  <a:solidFill>
                    <a:srgbClr val="ffffff"/>
                  </a:solidFill>
                </a:uFill>
                <a:latin typeface="Calibri"/>
              </a:rPr>
              <a:t>CycleGAN</a:t>
            </a:r>
            <a:endParaRPr b="0" lang="en-US" sz="1800" spc="-1" strike="noStrike">
              <a:solidFill>
                <a:srgbClr val="ffffff"/>
              </a:solidFill>
              <a:uFill>
                <a:solidFill>
                  <a:srgbClr val="ffffff"/>
                </a:solidFill>
              </a:uFill>
              <a:latin typeface="Calibri"/>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u="sng">
                <a:solidFill>
                  <a:srgbClr val="c573d2"/>
                </a:solidFill>
                <a:uFill>
                  <a:solidFill>
                    <a:srgbClr val="ffffff"/>
                  </a:solidFill>
                </a:uFill>
                <a:latin typeface="Calibri Light"/>
                <a:hlinkClick r:id="rId1"/>
              </a:rPr>
              <a:t>GAN</a:t>
            </a:r>
            <a:r>
              <a:rPr b="0" lang="en-US" sz="3600" spc="-1" strike="noStrike">
                <a:solidFill>
                  <a:srgbClr val="ffffff"/>
                </a:solidFill>
                <a:uFill>
                  <a:solidFill>
                    <a:srgbClr val="ffffff"/>
                  </a:solidFill>
                </a:uFill>
                <a:latin typeface="Calibri Light"/>
              </a:rPr>
              <a:t> (Ian Goodfellow et al., </a:t>
            </a:r>
            <a:r>
              <a:rPr b="1" lang="en-US" sz="3600" spc="-1" strike="noStrike">
                <a:solidFill>
                  <a:srgbClr val="ffffff"/>
                </a:solidFill>
                <a:uFill>
                  <a:solidFill>
                    <a:srgbClr val="ffffff"/>
                  </a:solidFill>
                </a:uFill>
                <a:latin typeface="Calibri Light"/>
              </a:rPr>
              <a:t>NIPS 2014</a:t>
            </a:r>
            <a:r>
              <a:rPr b="0" lang="en-US" sz="3600" spc="-1" strike="noStrike">
                <a:solidFill>
                  <a:srgbClr val="ffffff"/>
                </a:solidFill>
                <a:uFill>
                  <a:solidFill>
                    <a:srgbClr val="ffffff"/>
                  </a:solidFill>
                </a:uFill>
                <a:latin typeface="Calibri Light"/>
              </a:rPr>
              <a:t>)</a:t>
            </a:r>
            <a:endParaRPr b="0" lang="en-US" sz="1800" spc="-1" strike="noStrike">
              <a:solidFill>
                <a:srgbClr val="ffffff"/>
              </a:solidFill>
              <a:uFill>
                <a:solidFill>
                  <a:srgbClr val="ffffff"/>
                </a:solidFill>
              </a:uFill>
              <a:latin typeface="Calibri"/>
            </a:endParaRPr>
          </a:p>
        </p:txBody>
      </p:sp>
      <p:sp>
        <p:nvSpPr>
          <p:cNvPr id="102" name="CustomShape 2"/>
          <p:cNvSpPr/>
          <p:nvPr/>
        </p:nvSpPr>
        <p:spPr>
          <a:xfrm>
            <a:off x="391680" y="6284160"/>
            <a:ext cx="11057760" cy="30348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ffffff"/>
                </a:solidFill>
                <a:uFill>
                  <a:solidFill>
                    <a:srgbClr val="ffffff"/>
                  </a:solidFill>
                </a:uFill>
                <a:latin typeface="Calibri"/>
              </a:rPr>
              <a:t>Credit(modified from) https://www.slideshare.net/xavigiro/deep-learning-for-computer-vision-generative-models-and-adversarial-training-upc-2016</a:t>
            </a:r>
            <a:endParaRPr b="0" lang="en-US" sz="1800" spc="-1" strike="noStrike">
              <a:solidFill>
                <a:srgbClr val="ffffff"/>
              </a:solidFill>
              <a:uFill>
                <a:solidFill>
                  <a:srgbClr val="ffffff"/>
                </a:solidFill>
              </a:uFill>
              <a:latin typeface="Arial"/>
            </a:endParaRPr>
          </a:p>
        </p:txBody>
      </p:sp>
      <p:sp>
        <p:nvSpPr>
          <p:cNvPr id="103" name="CustomShape 3"/>
          <p:cNvSpPr/>
          <p:nvPr/>
        </p:nvSpPr>
        <p:spPr>
          <a:xfrm>
            <a:off x="1557000" y="2892960"/>
            <a:ext cx="1669320" cy="846360"/>
          </a:xfrm>
          <a:prstGeom prst="can">
            <a:avLst>
              <a:gd name="adj" fmla="val 25000"/>
            </a:avLst>
          </a:prstGeom>
          <a:solidFill>
            <a:schemeClr val="accent2">
              <a:lumMod val="40000"/>
              <a:lumOff val="60000"/>
            </a:schemeClr>
          </a:solidFill>
          <a:ln w="28440">
            <a:solidFill>
              <a:schemeClr val="bg1">
                <a:lumMod val="50000"/>
                <a:lumOff val="50000"/>
              </a:schemeClr>
            </a:solidFill>
            <a:round/>
          </a:ln>
        </p:spPr>
        <p:style>
          <a:lnRef idx="1">
            <a:schemeClr val="accent5"/>
          </a:lnRef>
          <a:fillRef idx="2">
            <a:schemeClr val="accent5"/>
          </a:fillRef>
          <a:effectRef idx="1">
            <a:schemeClr val="accent5"/>
          </a:effectRef>
          <a:fontRef idx="minor"/>
        </p:style>
        <p:txBody>
          <a:bodyPr lIns="90000" rIns="90000" tIns="45000" bIns="45000" anchor="ctr"/>
          <a:p>
            <a:pPr algn="ctr">
              <a:lnSpc>
                <a:spcPct val="100000"/>
              </a:lnSpc>
            </a:pPr>
            <a:r>
              <a:rPr b="1" lang="en-US" sz="1800" spc="-1" strike="noStrike">
                <a:solidFill>
                  <a:srgbClr val="000000"/>
                </a:solidFill>
                <a:uFill>
                  <a:solidFill>
                    <a:srgbClr val="ffffff"/>
                  </a:solidFill>
                </a:uFill>
                <a:latin typeface="Calibri"/>
              </a:rPr>
              <a:t>Real world samples</a:t>
            </a:r>
            <a:endParaRPr b="0" lang="en-US" sz="1800" spc="-1" strike="noStrike">
              <a:solidFill>
                <a:srgbClr val="ffffff"/>
              </a:solidFill>
              <a:uFill>
                <a:solidFill>
                  <a:srgbClr val="ffffff"/>
                </a:solidFill>
              </a:uFill>
              <a:latin typeface="Arial"/>
            </a:endParaRPr>
          </a:p>
        </p:txBody>
      </p:sp>
      <p:sp>
        <p:nvSpPr>
          <p:cNvPr id="104" name="CustomShape 4"/>
          <p:cNvSpPr/>
          <p:nvPr/>
        </p:nvSpPr>
        <p:spPr>
          <a:xfrm>
            <a:off x="1557000" y="4332960"/>
            <a:ext cx="1669320" cy="846360"/>
          </a:xfrm>
          <a:prstGeom prst="roundRect">
            <a:avLst>
              <a:gd name="adj" fmla="val 16667"/>
            </a:avLst>
          </a:prstGeom>
          <a:solidFill>
            <a:schemeClr val="accent6">
              <a:lumMod val="60000"/>
              <a:lumOff val="40000"/>
            </a:schemeClr>
          </a:solidFill>
          <a:ln w="38160">
            <a:solidFill>
              <a:schemeClr val="bg1">
                <a:lumMod val="50000"/>
                <a:lumOff val="50000"/>
              </a:schemeClr>
            </a:solidFill>
            <a:round/>
          </a:ln>
        </p:spPr>
        <p:style>
          <a:lnRef idx="0"/>
          <a:fillRef idx="0"/>
          <a:effectRef idx="0"/>
          <a:fontRef idx="minor"/>
        </p:style>
        <p:txBody>
          <a:bodyPr lIns="90000" rIns="90000" tIns="45000" bIns="45000" anchor="ctr"/>
          <a:p>
            <a:pPr algn="ctr">
              <a:lnSpc>
                <a:spcPct val="100000"/>
              </a:lnSpc>
            </a:pPr>
            <a:r>
              <a:rPr b="1" lang="en-US" sz="1800" spc="-1" strike="noStrike">
                <a:solidFill>
                  <a:srgbClr val="000000"/>
                </a:solidFill>
                <a:uFill>
                  <a:solidFill>
                    <a:srgbClr val="ffffff"/>
                  </a:solidFill>
                </a:uFill>
                <a:latin typeface="Calibri"/>
              </a:rPr>
              <a:t>Generator</a:t>
            </a:r>
            <a:endParaRPr b="0" lang="en-US" sz="1800" spc="-1" strike="noStrike">
              <a:solidFill>
                <a:srgbClr val="ffffff"/>
              </a:solidFill>
              <a:uFill>
                <a:solidFill>
                  <a:srgbClr val="ffffff"/>
                </a:solidFill>
              </a:uFill>
              <a:latin typeface="Arial"/>
            </a:endParaRPr>
          </a:p>
        </p:txBody>
      </p:sp>
      <p:sp>
        <p:nvSpPr>
          <p:cNvPr id="105" name="CustomShape 5"/>
          <p:cNvSpPr/>
          <p:nvPr/>
        </p:nvSpPr>
        <p:spPr>
          <a:xfrm>
            <a:off x="571320" y="4133880"/>
            <a:ext cx="596160" cy="1255320"/>
          </a:xfrm>
          <a:prstGeom prst="rect">
            <a:avLst/>
          </a:prstGeom>
          <a:solidFill>
            <a:schemeClr val="tx2">
              <a:lumMod val="90000"/>
            </a:schemeClr>
          </a:solidFill>
          <a:ln w="38160">
            <a:solidFill>
              <a:schemeClr val="bg1">
                <a:lumMod val="50000"/>
                <a:lumOff val="50000"/>
              </a:schemeClr>
            </a:solidFill>
            <a:round/>
          </a:ln>
        </p:spPr>
        <p:style>
          <a:lnRef idx="0"/>
          <a:fillRef idx="0"/>
          <a:effectRef idx="0"/>
          <a:fontRef idx="minor"/>
        </p:style>
        <p:txBody>
          <a:bodyPr lIns="90000" rIns="90000" tIns="45000" bIns="45000" anchor="ctr"/>
          <a:p>
            <a:pPr algn="ctr">
              <a:lnSpc>
                <a:spcPct val="100000"/>
              </a:lnSpc>
            </a:pPr>
            <a:r>
              <a:rPr b="1" lang="en-US" sz="1800" spc="49" strike="noStrike">
                <a:solidFill>
                  <a:srgbClr val="18276c"/>
                </a:solidFill>
                <a:uFill>
                  <a:solidFill>
                    <a:srgbClr val="ffffff"/>
                  </a:solidFill>
                </a:uFill>
                <a:latin typeface="Calibri"/>
              </a:rPr>
              <a:t>⃝</a:t>
            </a:r>
            <a:r>
              <a:rPr b="1" lang="en-US" sz="1800" spc="49" strike="noStrike">
                <a:solidFill>
                  <a:srgbClr val="18276c"/>
                </a:solidFill>
                <a:uFill>
                  <a:solidFill>
                    <a:srgbClr val="ffffff"/>
                  </a:solidFill>
                </a:uFill>
                <a:latin typeface="Calibri"/>
              </a:rPr>
              <a:t>
</a:t>
            </a:r>
            <a:r>
              <a:rPr b="1" lang="en-US" sz="1800" spc="49" strike="noStrike">
                <a:solidFill>
                  <a:srgbClr val="18276c"/>
                </a:solidFill>
                <a:uFill>
                  <a:solidFill>
                    <a:srgbClr val="ffffff"/>
                  </a:solidFill>
                </a:uFill>
                <a:latin typeface="Calibri"/>
              </a:rPr>
              <a:t>⃝⃝</a:t>
            </a:r>
            <a:endParaRPr b="0" lang="en-US" sz="1800" spc="-1" strike="noStrike">
              <a:solidFill>
                <a:srgbClr val="ffffff"/>
              </a:solidFill>
              <a:uFill>
                <a:solidFill>
                  <a:srgbClr val="ffffff"/>
                </a:solidFill>
              </a:uFill>
              <a:latin typeface="Arial"/>
            </a:endParaRPr>
          </a:p>
        </p:txBody>
      </p:sp>
      <p:sp>
        <p:nvSpPr>
          <p:cNvPr id="106" name="CustomShape 6"/>
          <p:cNvSpPr/>
          <p:nvPr/>
        </p:nvSpPr>
        <p:spPr>
          <a:xfrm>
            <a:off x="4152960" y="3576960"/>
            <a:ext cx="1669320" cy="846360"/>
          </a:xfrm>
          <a:prstGeom prst="roundRect">
            <a:avLst>
              <a:gd name="adj" fmla="val 16667"/>
            </a:avLst>
          </a:prstGeom>
          <a:solidFill>
            <a:schemeClr val="accent1">
              <a:lumMod val="60000"/>
              <a:lumOff val="40000"/>
            </a:schemeClr>
          </a:solidFill>
          <a:ln w="38160">
            <a:solidFill>
              <a:schemeClr val="bg1">
                <a:lumMod val="50000"/>
                <a:lumOff val="50000"/>
              </a:schemeClr>
            </a:solidFill>
            <a:round/>
          </a:ln>
        </p:spPr>
        <p:style>
          <a:lnRef idx="0"/>
          <a:fillRef idx="0"/>
          <a:effectRef idx="0"/>
          <a:fontRef idx="minor"/>
        </p:style>
        <p:txBody>
          <a:bodyPr lIns="90000" rIns="90000" tIns="45000" bIns="45000" anchor="ctr"/>
          <a:p>
            <a:pPr algn="ctr">
              <a:lnSpc>
                <a:spcPct val="100000"/>
              </a:lnSpc>
            </a:pPr>
            <a:r>
              <a:rPr b="1" lang="en-US" sz="1800" spc="-1" strike="noStrike">
                <a:solidFill>
                  <a:srgbClr val="000000"/>
                </a:solidFill>
                <a:uFill>
                  <a:solidFill>
                    <a:srgbClr val="ffffff"/>
                  </a:solidFill>
                </a:uFill>
                <a:latin typeface="Calibri"/>
              </a:rPr>
              <a:t>Discriminator</a:t>
            </a:r>
            <a:endParaRPr b="0" lang="en-US" sz="1800" spc="-1" strike="noStrike">
              <a:solidFill>
                <a:srgbClr val="ffffff"/>
              </a:solidFill>
              <a:uFill>
                <a:solidFill>
                  <a:srgbClr val="ffffff"/>
                </a:solidFill>
              </a:uFill>
              <a:latin typeface="Arial"/>
            </a:endParaRPr>
          </a:p>
        </p:txBody>
      </p:sp>
      <p:sp>
        <p:nvSpPr>
          <p:cNvPr id="107" name="CustomShape 7"/>
          <p:cNvSpPr/>
          <p:nvPr/>
        </p:nvSpPr>
        <p:spPr>
          <a:xfrm>
            <a:off x="7041960" y="3372480"/>
            <a:ext cx="596160" cy="1255320"/>
          </a:xfrm>
          <a:prstGeom prst="rect">
            <a:avLst/>
          </a:prstGeom>
          <a:solidFill>
            <a:schemeClr val="tx2">
              <a:lumMod val="90000"/>
            </a:schemeClr>
          </a:solidFill>
          <a:ln w="38160">
            <a:solidFill>
              <a:schemeClr val="bg1">
                <a:lumMod val="50000"/>
                <a:lumOff val="50000"/>
              </a:schemeClr>
            </a:solidFill>
            <a:round/>
          </a:ln>
        </p:spPr>
        <p:style>
          <a:lnRef idx="0"/>
          <a:fillRef idx="0"/>
          <a:effectRef idx="0"/>
          <a:fontRef idx="minor"/>
        </p:style>
        <p:txBody>
          <a:bodyPr lIns="90000" rIns="90000" tIns="45000" bIns="45000" anchor="ctr"/>
          <a:p>
            <a:pPr algn="ctr">
              <a:lnSpc>
                <a:spcPct val="100000"/>
              </a:lnSpc>
            </a:pPr>
            <a:r>
              <a:rPr b="1" lang="en-US" sz="1800" spc="49" strike="noStrike">
                <a:solidFill>
                  <a:srgbClr val="00b050"/>
                </a:solidFill>
                <a:uFill>
                  <a:solidFill>
                    <a:srgbClr val="ffffff"/>
                  </a:solidFill>
                </a:uFill>
                <a:latin typeface="Calibri"/>
              </a:rPr>
              <a:t>⃝</a:t>
            </a:r>
            <a:r>
              <a:rPr b="1" lang="en-US" sz="1800" spc="49" strike="noStrike">
                <a:solidFill>
                  <a:srgbClr val="18276c"/>
                </a:solidFill>
                <a:uFill>
                  <a:solidFill>
                    <a:srgbClr val="ffffff"/>
                  </a:solidFill>
                </a:uFill>
                <a:latin typeface="Calibri"/>
              </a:rPr>
              <a:t>
</a:t>
            </a:r>
            <a:r>
              <a:rPr b="1" lang="en-US" sz="1800" spc="49" strike="noStrike">
                <a:solidFill>
                  <a:srgbClr val="000000"/>
                </a:solidFill>
                <a:uFill>
                  <a:solidFill>
                    <a:srgbClr val="ffffff"/>
                  </a:solidFill>
                </a:uFill>
                <a:latin typeface="Calibri"/>
              </a:rPr>
              <a:t>-----</a:t>
            </a:r>
            <a:r>
              <a:rPr b="1" lang="en-US" sz="1800" spc="49" strike="noStrike">
                <a:solidFill>
                  <a:srgbClr val="18276c"/>
                </a:solidFill>
                <a:uFill>
                  <a:solidFill>
                    <a:srgbClr val="ffffff"/>
                  </a:solidFill>
                </a:uFill>
                <a:latin typeface="Calibri"/>
              </a:rPr>
              <a:t>     </a:t>
            </a:r>
            <a:r>
              <a:rPr b="1" lang="en-US" sz="1800" spc="49" strike="noStrike">
                <a:solidFill>
                  <a:srgbClr val="ff0000"/>
                </a:solidFill>
                <a:uFill>
                  <a:solidFill>
                    <a:srgbClr val="ffffff"/>
                  </a:solidFill>
                </a:uFill>
                <a:latin typeface="Calibri"/>
              </a:rPr>
              <a:t>⃝</a:t>
            </a:r>
            <a:endParaRPr b="0" lang="en-US" sz="1800" spc="-1" strike="noStrike">
              <a:solidFill>
                <a:srgbClr val="ffffff"/>
              </a:solidFill>
              <a:uFill>
                <a:solidFill>
                  <a:srgbClr val="ffffff"/>
                </a:solidFill>
              </a:uFill>
              <a:latin typeface="Arial"/>
            </a:endParaRPr>
          </a:p>
        </p:txBody>
      </p:sp>
      <p:sp>
        <p:nvSpPr>
          <p:cNvPr id="108" name="CustomShape 8"/>
          <p:cNvSpPr/>
          <p:nvPr/>
        </p:nvSpPr>
        <p:spPr>
          <a:xfrm>
            <a:off x="8114040" y="3647160"/>
            <a:ext cx="1079640" cy="705600"/>
          </a:xfrm>
          <a:prstGeom prst="rect">
            <a:avLst/>
          </a:prstGeom>
          <a:solidFill>
            <a:schemeClr val="tx2">
              <a:lumMod val="90000"/>
            </a:schemeClr>
          </a:solidFill>
          <a:ln w="38160">
            <a:solidFill>
              <a:schemeClr val="bg1">
                <a:lumMod val="50000"/>
                <a:lumOff val="50000"/>
              </a:schemeClr>
            </a:solidFill>
            <a:round/>
          </a:ln>
        </p:spPr>
        <p:style>
          <a:lnRef idx="0"/>
          <a:fillRef idx="0"/>
          <a:effectRef idx="0"/>
          <a:fontRef idx="minor"/>
        </p:style>
        <p:txBody>
          <a:bodyPr lIns="90000" rIns="90000" tIns="45000" bIns="45000" anchor="ctr"/>
          <a:p>
            <a:pPr algn="ctr">
              <a:lnSpc>
                <a:spcPct val="100000"/>
              </a:lnSpc>
            </a:pPr>
            <a:r>
              <a:rPr b="1" lang="en-US" sz="1800" spc="49" strike="noStrike">
                <a:solidFill>
                  <a:srgbClr val="18276c"/>
                </a:solidFill>
                <a:uFill>
                  <a:solidFill>
                    <a:srgbClr val="ffffff"/>
                  </a:solidFill>
                </a:uFill>
                <a:latin typeface="Calibri"/>
              </a:rPr>
              <a:t>Loss</a:t>
            </a:r>
            <a:endParaRPr b="0" lang="en-US" sz="1800" spc="-1" strike="noStrike">
              <a:solidFill>
                <a:srgbClr val="ffffff"/>
              </a:solidFill>
              <a:uFill>
                <a:solidFill>
                  <a:srgbClr val="ffffff"/>
                </a:solidFill>
              </a:uFill>
              <a:latin typeface="Arial"/>
            </a:endParaRPr>
          </a:p>
        </p:txBody>
      </p:sp>
      <p:sp>
        <p:nvSpPr>
          <p:cNvPr id="109" name="CustomShape 9"/>
          <p:cNvSpPr/>
          <p:nvPr/>
        </p:nvSpPr>
        <p:spPr>
          <a:xfrm flipV="1">
            <a:off x="1167480" y="4755240"/>
            <a:ext cx="388800" cy="5400"/>
          </a:xfrm>
          <a:custGeom>
            <a:avLst/>
            <a:gdLst/>
            <a:ahLst/>
            <a:rect l="l" t="t" r="r" b="b"/>
            <a:pathLst>
              <a:path w="21600" h="21600">
                <a:moveTo>
                  <a:pt x="0" y="0"/>
                </a:moveTo>
                <a:lnTo>
                  <a:pt x="21600" y="21600"/>
                </a:lnTo>
              </a:path>
            </a:pathLst>
          </a:custGeom>
          <a:noFill/>
          <a:ln>
            <a:solidFill>
              <a:srgbClr val="ff0000"/>
            </a:solidFill>
            <a:round/>
            <a:tailEnd len="med" type="arrow" w="med"/>
          </a:ln>
          <a:effectLst>
            <a:outerShdw blurRad="50800" dir="5400000" dist="381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10" name="CustomShape 10"/>
          <p:cNvSpPr/>
          <p:nvPr/>
        </p:nvSpPr>
        <p:spPr>
          <a:xfrm>
            <a:off x="3226680" y="3316320"/>
            <a:ext cx="926280" cy="683640"/>
          </a:xfrm>
          <a:prstGeom prst="curvedConnector3">
            <a:avLst>
              <a:gd name="adj1" fmla="val 50000"/>
            </a:avLst>
          </a:prstGeom>
          <a:noFill/>
          <a:ln>
            <a:solidFill>
              <a:srgbClr val="00b0f0"/>
            </a:solidFill>
            <a:round/>
            <a:tailEnd len="med" type="arrow" w="med"/>
          </a:ln>
          <a:effectLst>
            <a:outerShdw blurRad="50800" dir="5400000" dist="38100" rotWithShape="0">
              <a:srgbClr val="000000">
                <a:alpha val="35000"/>
              </a:srgbClr>
            </a:outerShdw>
          </a:effectLst>
        </p:spPr>
        <p:style>
          <a:lnRef idx="3">
            <a:schemeClr val="accent2"/>
          </a:lnRef>
          <a:fillRef idx="0">
            <a:schemeClr val="accent2"/>
          </a:fillRef>
          <a:effectRef idx="2">
            <a:schemeClr val="accent2"/>
          </a:effectRef>
          <a:fontRef idx="minor"/>
        </p:style>
      </p:sp>
      <p:sp>
        <p:nvSpPr>
          <p:cNvPr id="111" name="CustomShape 11"/>
          <p:cNvSpPr/>
          <p:nvPr/>
        </p:nvSpPr>
        <p:spPr>
          <a:xfrm flipV="1">
            <a:off x="3226680" y="3999600"/>
            <a:ext cx="926280" cy="755640"/>
          </a:xfrm>
          <a:prstGeom prst="curvedConnector3">
            <a:avLst>
              <a:gd name="adj1" fmla="val 50000"/>
            </a:avLst>
          </a:prstGeom>
          <a:noFill/>
          <a:ln>
            <a:solidFill>
              <a:srgbClr val="ff0000"/>
            </a:solidFill>
            <a:round/>
            <a:tailEnd len="med" type="arrow" w="med"/>
          </a:ln>
          <a:effectLst>
            <a:outerShdw blurRad="50800" dir="5400000" dist="381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12" name="CustomShape 12"/>
          <p:cNvSpPr/>
          <p:nvPr/>
        </p:nvSpPr>
        <p:spPr>
          <a:xfrm>
            <a:off x="5823000" y="4000320"/>
            <a:ext cx="1218600" cy="360"/>
          </a:xfrm>
          <a:custGeom>
            <a:avLst/>
            <a:gdLst/>
            <a:ahLst/>
            <a:rect l="l" t="t" r="r" b="b"/>
            <a:pathLst>
              <a:path w="21600" h="21600">
                <a:moveTo>
                  <a:pt x="0" y="0"/>
                </a:moveTo>
                <a:lnTo>
                  <a:pt x="21600" y="21600"/>
                </a:lnTo>
              </a:path>
            </a:pathLst>
          </a:custGeom>
          <a:noFill/>
          <a:ln>
            <a:round/>
            <a:tailEnd len="med" type="arrow" w="med"/>
          </a:ln>
          <a:effectLst>
            <a:outerShdw blurRad="50800" dir="5400000" dist="38100" rotWithShape="0">
              <a:srgbClr val="000000">
                <a:alpha val="35000"/>
              </a:srgbClr>
            </a:outerShdw>
          </a:effectLst>
        </p:spPr>
        <p:style>
          <a:lnRef idx="3">
            <a:schemeClr val="accent1"/>
          </a:lnRef>
          <a:fillRef idx="0">
            <a:schemeClr val="accent1"/>
          </a:fillRef>
          <a:effectRef idx="2">
            <a:schemeClr val="accent1"/>
          </a:effectRef>
          <a:fontRef idx="minor"/>
        </p:style>
      </p:sp>
      <p:sp>
        <p:nvSpPr>
          <p:cNvPr id="113" name="CustomShape 13"/>
          <p:cNvSpPr/>
          <p:nvPr/>
        </p:nvSpPr>
        <p:spPr>
          <a:xfrm flipV="1">
            <a:off x="7638120" y="3999600"/>
            <a:ext cx="475560" cy="360"/>
          </a:xfrm>
          <a:custGeom>
            <a:avLst/>
            <a:gdLst/>
            <a:ahLst/>
            <a:rect l="l" t="t" r="r" b="b"/>
            <a:pathLst>
              <a:path w="21600" h="21600">
                <a:moveTo>
                  <a:pt x="0" y="0"/>
                </a:moveTo>
                <a:lnTo>
                  <a:pt x="21600" y="21600"/>
                </a:lnTo>
              </a:path>
            </a:pathLst>
          </a:custGeom>
          <a:noFill/>
          <a:ln>
            <a:round/>
            <a:tailEnd len="med" type="arrow" w="med"/>
          </a:ln>
          <a:effectLst>
            <a:outerShdw blurRad="50800" dir="5400000" dist="38100" rotWithShape="0">
              <a:srgbClr val="000000">
                <a:alpha val="35000"/>
              </a:srgbClr>
            </a:outerShdw>
          </a:effectLst>
        </p:spPr>
        <p:style>
          <a:lnRef idx="3">
            <a:schemeClr val="accent1"/>
          </a:lnRef>
          <a:fillRef idx="0">
            <a:schemeClr val="accent1"/>
          </a:fillRef>
          <a:effectRef idx="2">
            <a:schemeClr val="accent1"/>
          </a:effectRef>
          <a:fontRef idx="minor"/>
        </p:style>
      </p:sp>
      <p:sp>
        <p:nvSpPr>
          <p:cNvPr id="114" name="CustomShape 14"/>
          <p:cNvSpPr/>
          <p:nvPr/>
        </p:nvSpPr>
        <p:spPr>
          <a:xfrm>
            <a:off x="2248200" y="2604240"/>
            <a:ext cx="307440" cy="364680"/>
          </a:xfrm>
          <a:prstGeom prst="rect">
            <a:avLst/>
          </a:prstGeom>
          <a:solidFill>
            <a:srgbClr val="ffff00"/>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X</a:t>
            </a:r>
            <a:endParaRPr b="0" lang="en-US" sz="1800" spc="-1" strike="noStrike">
              <a:solidFill>
                <a:srgbClr val="ffffff"/>
              </a:solidFill>
              <a:uFill>
                <a:solidFill>
                  <a:srgbClr val="ffffff"/>
                </a:solidFill>
              </a:uFill>
              <a:latin typeface="Arial"/>
            </a:endParaRPr>
          </a:p>
        </p:txBody>
      </p:sp>
      <p:sp>
        <p:nvSpPr>
          <p:cNvPr id="115" name="CustomShape 15"/>
          <p:cNvSpPr/>
          <p:nvPr/>
        </p:nvSpPr>
        <p:spPr>
          <a:xfrm>
            <a:off x="681840" y="3748320"/>
            <a:ext cx="272520" cy="364680"/>
          </a:xfrm>
          <a:prstGeom prst="rect">
            <a:avLst/>
          </a:prstGeom>
          <a:solidFill>
            <a:srgbClr val="ffff00"/>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z</a:t>
            </a:r>
            <a:endParaRPr b="0" lang="en-US" sz="1800" spc="-1" strike="noStrike">
              <a:solidFill>
                <a:srgbClr val="ffffff"/>
              </a:solidFill>
              <a:uFill>
                <a:solidFill>
                  <a:srgbClr val="ffffff"/>
                </a:solidFill>
              </a:uFill>
              <a:latin typeface="Arial"/>
            </a:endParaRPr>
          </a:p>
        </p:txBody>
      </p:sp>
      <p:sp>
        <p:nvSpPr>
          <p:cNvPr id="116" name="CustomShape 16"/>
          <p:cNvSpPr/>
          <p:nvPr/>
        </p:nvSpPr>
        <p:spPr>
          <a:xfrm>
            <a:off x="4658760" y="3131640"/>
            <a:ext cx="325800" cy="364680"/>
          </a:xfrm>
          <a:prstGeom prst="rect">
            <a:avLst/>
          </a:prstGeom>
          <a:solidFill>
            <a:srgbClr val="ffff00"/>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D</a:t>
            </a:r>
            <a:endParaRPr b="0" lang="en-US" sz="1800" spc="-1" strike="noStrike">
              <a:solidFill>
                <a:srgbClr val="ffffff"/>
              </a:solidFill>
              <a:uFill>
                <a:solidFill>
                  <a:srgbClr val="ffffff"/>
                </a:solidFill>
              </a:uFill>
              <a:latin typeface="Arial"/>
            </a:endParaRPr>
          </a:p>
        </p:txBody>
      </p:sp>
      <p:sp>
        <p:nvSpPr>
          <p:cNvPr id="117" name="CustomShape 17"/>
          <p:cNvSpPr/>
          <p:nvPr/>
        </p:nvSpPr>
        <p:spPr>
          <a:xfrm>
            <a:off x="2094120" y="3952440"/>
            <a:ext cx="595080" cy="364680"/>
          </a:xfrm>
          <a:prstGeom prst="rect">
            <a:avLst/>
          </a:prstGeom>
          <a:solidFill>
            <a:srgbClr val="ffff00"/>
          </a:solidFill>
          <a:ln>
            <a:noFill/>
          </a:ln>
        </p:spPr>
        <p:style>
          <a:lnRef idx="0"/>
          <a:fillRef idx="0"/>
          <a:effectRef idx="0"/>
          <a:fontRef idx="minor"/>
        </p:style>
        <p:txBody>
          <a:bodyPr lIns="90000" rIns="90000" tIns="45000" bIns="45000"/>
          <a:p>
            <a:pPr>
              <a:lnSpc>
                <a:spcPct val="100000"/>
              </a:lnSpc>
            </a:pPr>
            <a:r>
              <a:rPr b="1" lang="en-US" sz="1800" spc="-1" strike="noStrike">
                <a:solidFill>
                  <a:srgbClr val="ff0000"/>
                </a:solidFill>
                <a:uFill>
                  <a:solidFill>
                    <a:srgbClr val="ffffff"/>
                  </a:solidFill>
                </a:uFill>
                <a:latin typeface="Calibri"/>
              </a:rPr>
              <a:t>G(z)</a:t>
            </a:r>
            <a:endParaRPr b="0" lang="en-US" sz="1800" spc="-1" strike="noStrike">
              <a:solidFill>
                <a:srgbClr val="ffffff"/>
              </a:solidFill>
              <a:uFill>
                <a:solidFill>
                  <a:srgbClr val="ffffff"/>
                </a:solidFill>
              </a:uFill>
              <a:latin typeface="Arial"/>
            </a:endParaRPr>
          </a:p>
        </p:txBody>
      </p:sp>
      <p:sp>
        <p:nvSpPr>
          <p:cNvPr id="118" name="CustomShape 18"/>
          <p:cNvSpPr/>
          <p:nvPr/>
        </p:nvSpPr>
        <p:spPr>
          <a:xfrm>
            <a:off x="6198120" y="3393720"/>
            <a:ext cx="693720" cy="364680"/>
          </a:xfrm>
          <a:prstGeom prst="rect">
            <a:avLst/>
          </a:prstGeom>
          <a:solidFill>
            <a:srgbClr val="ffff00"/>
          </a:solidFill>
          <a:ln>
            <a:noFill/>
          </a:ln>
        </p:spPr>
        <p:style>
          <a:lnRef idx="0"/>
          <a:fillRef idx="0"/>
          <a:effectRef idx="0"/>
          <a:fontRef idx="minor"/>
        </p:style>
        <p:txBody>
          <a:bodyPr lIns="90000" rIns="90000" tIns="45000" bIns="45000"/>
          <a:p>
            <a:pPr>
              <a:lnSpc>
                <a:spcPct val="100000"/>
              </a:lnSpc>
            </a:pPr>
            <a:r>
              <a:rPr b="1" lang="en-US" sz="1800" spc="-1" strike="noStrike">
                <a:solidFill>
                  <a:srgbClr val="ff0000"/>
                </a:solidFill>
                <a:uFill>
                  <a:solidFill>
                    <a:srgbClr val="ffffff"/>
                  </a:solidFill>
                </a:uFill>
                <a:latin typeface="Calibri"/>
              </a:rPr>
              <a:t>D(x)</a:t>
            </a:r>
            <a:endParaRPr b="0" lang="en-US" sz="1800" spc="-1" strike="noStrike">
              <a:solidFill>
                <a:srgbClr val="ffffff"/>
              </a:solidFill>
              <a:uFill>
                <a:solidFill>
                  <a:srgbClr val="ffffff"/>
                </a:solidFill>
              </a:uFill>
              <a:latin typeface="Arial"/>
            </a:endParaRPr>
          </a:p>
        </p:txBody>
      </p:sp>
      <p:sp>
        <p:nvSpPr>
          <p:cNvPr id="119" name="CustomShape 19"/>
          <p:cNvSpPr/>
          <p:nvPr/>
        </p:nvSpPr>
        <p:spPr>
          <a:xfrm>
            <a:off x="5972760" y="4245480"/>
            <a:ext cx="919080" cy="364680"/>
          </a:xfrm>
          <a:prstGeom prst="rect">
            <a:avLst/>
          </a:prstGeom>
          <a:solidFill>
            <a:srgbClr val="ffff00"/>
          </a:solidFill>
          <a:ln>
            <a:noFill/>
          </a:ln>
        </p:spPr>
        <p:style>
          <a:lnRef idx="0"/>
          <a:fillRef idx="0"/>
          <a:effectRef idx="0"/>
          <a:fontRef idx="minor"/>
        </p:style>
        <p:txBody>
          <a:bodyPr lIns="90000" rIns="90000" tIns="45000" bIns="45000"/>
          <a:p>
            <a:pPr>
              <a:lnSpc>
                <a:spcPct val="100000"/>
              </a:lnSpc>
            </a:pPr>
            <a:r>
              <a:rPr b="1" lang="en-US" sz="1800" spc="-1" strike="noStrike">
                <a:solidFill>
                  <a:srgbClr val="ff0000"/>
                </a:solidFill>
                <a:uFill>
                  <a:solidFill>
                    <a:srgbClr val="ffffff"/>
                  </a:solidFill>
                </a:uFill>
                <a:latin typeface="Calibri"/>
              </a:rPr>
              <a:t>D(G(z))</a:t>
            </a:r>
            <a:endParaRPr b="0" lang="en-US" sz="1800" spc="-1" strike="noStrike">
              <a:solidFill>
                <a:srgbClr val="ffffff"/>
              </a:solidFill>
              <a:uFill>
                <a:solidFill>
                  <a:srgbClr val="ffffff"/>
                </a:solidFill>
              </a:uFill>
              <a:latin typeface="Arial"/>
            </a:endParaRPr>
          </a:p>
        </p:txBody>
      </p:sp>
      <p:sp>
        <p:nvSpPr>
          <p:cNvPr id="120" name="CustomShape 20"/>
          <p:cNvSpPr/>
          <p:nvPr/>
        </p:nvSpPr>
        <p:spPr>
          <a:xfrm>
            <a:off x="532800" y="1886400"/>
            <a:ext cx="139104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ffffff"/>
                </a:solidFill>
                <a:uFill>
                  <a:solidFill>
                    <a:srgbClr val="ffffff"/>
                  </a:solidFill>
                </a:uFill>
                <a:latin typeface="Calibri"/>
              </a:rPr>
              <a:t>Overview</a:t>
            </a:r>
            <a:endParaRPr b="0" lang="en-US" sz="1800" spc="-1" strike="noStrike">
              <a:solidFill>
                <a:srgbClr val="ffffff"/>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u="sng">
                <a:solidFill>
                  <a:srgbClr val="c573d2"/>
                </a:solidFill>
                <a:uFill>
                  <a:solidFill>
                    <a:srgbClr val="ffffff"/>
                  </a:solidFill>
                </a:uFill>
                <a:latin typeface="Calibri Light"/>
                <a:hlinkClick r:id="rId1"/>
              </a:rPr>
              <a:t>GAN</a:t>
            </a:r>
            <a:r>
              <a:rPr b="0" lang="en-US" sz="3600" spc="-1" strike="noStrike">
                <a:solidFill>
                  <a:srgbClr val="ffffff"/>
                </a:solidFill>
                <a:uFill>
                  <a:solidFill>
                    <a:srgbClr val="ffffff"/>
                  </a:solidFill>
                </a:uFill>
                <a:latin typeface="Calibri Light"/>
              </a:rPr>
              <a:t> (Ian Goodfellow et al., </a:t>
            </a:r>
            <a:r>
              <a:rPr b="1" lang="en-US" sz="3600" spc="-1" strike="noStrike">
                <a:solidFill>
                  <a:srgbClr val="ffffff"/>
                </a:solidFill>
                <a:uFill>
                  <a:solidFill>
                    <a:srgbClr val="ffffff"/>
                  </a:solidFill>
                </a:uFill>
                <a:latin typeface="Calibri Light"/>
              </a:rPr>
              <a:t>NIPS 2014</a:t>
            </a:r>
            <a:r>
              <a:rPr b="0" lang="en-US" sz="3600" spc="-1" strike="noStrike">
                <a:solidFill>
                  <a:srgbClr val="ffffff"/>
                </a:solidFill>
                <a:uFill>
                  <a:solidFill>
                    <a:srgbClr val="ffffff"/>
                  </a:solidFill>
                </a:uFill>
                <a:latin typeface="Calibri Light"/>
              </a:rPr>
              <a:t>)</a:t>
            </a:r>
            <a:endParaRPr b="0" lang="en-US" sz="1800" spc="-1" strike="noStrike">
              <a:solidFill>
                <a:srgbClr val="ffffff"/>
              </a:solidFill>
              <a:uFill>
                <a:solidFill>
                  <a:srgbClr val="ffffff"/>
                </a:solidFill>
              </a:uFill>
              <a:latin typeface="Calibri"/>
            </a:endParaRPr>
          </a:p>
        </p:txBody>
      </p:sp>
      <p:sp>
        <p:nvSpPr>
          <p:cNvPr id="122" name="CustomShape 2"/>
          <p:cNvSpPr/>
          <p:nvPr/>
        </p:nvSpPr>
        <p:spPr>
          <a:xfrm>
            <a:off x="391680" y="6284160"/>
            <a:ext cx="11057760" cy="30348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ffffff"/>
                </a:solidFill>
                <a:uFill>
                  <a:solidFill>
                    <a:srgbClr val="ffffff"/>
                  </a:solidFill>
                </a:uFill>
                <a:latin typeface="Calibri"/>
              </a:rPr>
              <a:t>Credit(modified from) https://www.slideshare.net/xavigiro/deep-learning-for-computer-vision-generative-models-and-adversarial-training-upc-2016</a:t>
            </a:r>
            <a:endParaRPr b="0" lang="en-US" sz="1800" spc="-1" strike="noStrike">
              <a:solidFill>
                <a:srgbClr val="ffffff"/>
              </a:solidFill>
              <a:uFill>
                <a:solidFill>
                  <a:srgbClr val="ffffff"/>
                </a:solidFill>
              </a:uFill>
              <a:latin typeface="Arial"/>
            </a:endParaRPr>
          </a:p>
        </p:txBody>
      </p:sp>
      <p:sp>
        <p:nvSpPr>
          <p:cNvPr id="123" name="CustomShape 3"/>
          <p:cNvSpPr/>
          <p:nvPr/>
        </p:nvSpPr>
        <p:spPr>
          <a:xfrm>
            <a:off x="540360" y="1886400"/>
            <a:ext cx="296388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ffffff"/>
                </a:solidFill>
                <a:uFill>
                  <a:solidFill>
                    <a:srgbClr val="ffffff"/>
                  </a:solidFill>
                </a:uFill>
                <a:latin typeface="Calibri"/>
              </a:rPr>
              <a:t>Training Discriminator</a:t>
            </a:r>
            <a:endParaRPr b="0" lang="en-US" sz="1800" spc="-1" strike="noStrike">
              <a:solidFill>
                <a:srgbClr val="ffffff"/>
              </a:solidFill>
              <a:uFill>
                <a:solidFill>
                  <a:srgbClr val="ffffff"/>
                </a:solidFill>
              </a:uFill>
              <a:latin typeface="Arial"/>
            </a:endParaRPr>
          </a:p>
        </p:txBody>
      </p:sp>
      <p:sp>
        <p:nvSpPr>
          <p:cNvPr id="124" name="CustomShape 4"/>
          <p:cNvSpPr/>
          <p:nvPr/>
        </p:nvSpPr>
        <p:spPr>
          <a:xfrm>
            <a:off x="3224880" y="2598480"/>
            <a:ext cx="1669320" cy="846360"/>
          </a:xfrm>
          <a:prstGeom prst="can">
            <a:avLst>
              <a:gd name="adj" fmla="val 25000"/>
            </a:avLst>
          </a:prstGeom>
          <a:solidFill>
            <a:schemeClr val="accent2">
              <a:lumMod val="40000"/>
              <a:lumOff val="60000"/>
            </a:schemeClr>
          </a:solidFill>
          <a:ln w="28440">
            <a:solidFill>
              <a:schemeClr val="bg1">
                <a:lumMod val="50000"/>
                <a:lumOff val="50000"/>
              </a:schemeClr>
            </a:solidFill>
            <a:round/>
          </a:ln>
        </p:spPr>
        <p:style>
          <a:lnRef idx="1">
            <a:schemeClr val="accent5"/>
          </a:lnRef>
          <a:fillRef idx="2">
            <a:schemeClr val="accent5"/>
          </a:fillRef>
          <a:effectRef idx="1">
            <a:schemeClr val="accent5"/>
          </a:effectRef>
          <a:fontRef idx="minor"/>
        </p:style>
        <p:txBody>
          <a:bodyPr lIns="90000" rIns="90000" tIns="45000" bIns="45000" anchor="ctr"/>
          <a:p>
            <a:pPr algn="ctr">
              <a:lnSpc>
                <a:spcPct val="100000"/>
              </a:lnSpc>
            </a:pPr>
            <a:r>
              <a:rPr b="1" lang="en-US" sz="1800" spc="-1" strike="noStrike">
                <a:solidFill>
                  <a:srgbClr val="000000"/>
                </a:solidFill>
                <a:uFill>
                  <a:solidFill>
                    <a:srgbClr val="ffffff"/>
                  </a:solidFill>
                </a:uFill>
                <a:latin typeface="Calibri"/>
              </a:rPr>
              <a:t>Real world samples</a:t>
            </a:r>
            <a:endParaRPr b="0" lang="en-US" sz="1800" spc="-1" strike="noStrike">
              <a:solidFill>
                <a:srgbClr val="ffffff"/>
              </a:solidFill>
              <a:uFill>
                <a:solidFill>
                  <a:srgbClr val="ffffff"/>
                </a:solidFill>
              </a:uFill>
              <a:latin typeface="Arial"/>
            </a:endParaRPr>
          </a:p>
        </p:txBody>
      </p:sp>
      <p:sp>
        <p:nvSpPr>
          <p:cNvPr id="125" name="CustomShape 5"/>
          <p:cNvSpPr/>
          <p:nvPr/>
        </p:nvSpPr>
        <p:spPr>
          <a:xfrm>
            <a:off x="3148560" y="4038480"/>
            <a:ext cx="1669320" cy="846360"/>
          </a:xfrm>
          <a:prstGeom prst="roundRect">
            <a:avLst>
              <a:gd name="adj" fmla="val 16667"/>
            </a:avLst>
          </a:prstGeom>
          <a:solidFill>
            <a:schemeClr val="accent6">
              <a:lumMod val="60000"/>
              <a:lumOff val="40000"/>
            </a:schemeClr>
          </a:solidFill>
          <a:ln w="38160">
            <a:solidFill>
              <a:schemeClr val="bg1">
                <a:lumMod val="50000"/>
                <a:lumOff val="50000"/>
              </a:schemeClr>
            </a:solidFill>
            <a:round/>
          </a:ln>
        </p:spPr>
        <p:style>
          <a:lnRef idx="0"/>
          <a:fillRef idx="0"/>
          <a:effectRef idx="0"/>
          <a:fontRef idx="minor"/>
        </p:style>
        <p:txBody>
          <a:bodyPr lIns="90000" rIns="90000" tIns="45000" bIns="45000" anchor="ctr"/>
          <a:p>
            <a:pPr algn="ctr">
              <a:lnSpc>
                <a:spcPct val="100000"/>
              </a:lnSpc>
            </a:pPr>
            <a:r>
              <a:rPr b="1" lang="en-US" sz="2000" spc="-1" strike="noStrike">
                <a:solidFill>
                  <a:srgbClr val="ff0000"/>
                </a:solidFill>
                <a:uFill>
                  <a:solidFill>
                    <a:srgbClr val="ffffff"/>
                  </a:solidFill>
                </a:uFill>
                <a:latin typeface="Calibri"/>
              </a:rPr>
              <a:t>(G)</a:t>
            </a:r>
            <a:r>
              <a:rPr b="1" lang="en-US" sz="1800" spc="-1" strike="noStrike">
                <a:solidFill>
                  <a:srgbClr val="000000"/>
                </a:solidFill>
                <a:uFill>
                  <a:solidFill>
                    <a:srgbClr val="ffffff"/>
                  </a:solidFill>
                </a:uFill>
                <a:latin typeface="Calibri"/>
              </a:rPr>
              <a:t>enerator</a:t>
            </a:r>
            <a:endParaRPr b="0" lang="en-US" sz="1800" spc="-1" strike="noStrike">
              <a:solidFill>
                <a:srgbClr val="ffffff"/>
              </a:solidFill>
              <a:uFill>
                <a:solidFill>
                  <a:srgbClr val="ffffff"/>
                </a:solidFill>
              </a:uFill>
              <a:latin typeface="Arial"/>
            </a:endParaRPr>
          </a:p>
        </p:txBody>
      </p:sp>
      <p:sp>
        <p:nvSpPr>
          <p:cNvPr id="126" name="CustomShape 6"/>
          <p:cNvSpPr/>
          <p:nvPr/>
        </p:nvSpPr>
        <p:spPr>
          <a:xfrm>
            <a:off x="1502640" y="3839400"/>
            <a:ext cx="596160" cy="1255320"/>
          </a:xfrm>
          <a:prstGeom prst="rect">
            <a:avLst/>
          </a:prstGeom>
          <a:solidFill>
            <a:schemeClr val="tx2">
              <a:lumMod val="90000"/>
            </a:schemeClr>
          </a:solidFill>
          <a:ln w="38160">
            <a:solidFill>
              <a:schemeClr val="bg1">
                <a:lumMod val="50000"/>
                <a:lumOff val="50000"/>
              </a:schemeClr>
            </a:solidFill>
            <a:round/>
          </a:ln>
        </p:spPr>
        <p:style>
          <a:lnRef idx="0"/>
          <a:fillRef idx="0"/>
          <a:effectRef idx="0"/>
          <a:fontRef idx="minor"/>
        </p:style>
        <p:txBody>
          <a:bodyPr lIns="90000" rIns="90000" tIns="45000" bIns="45000" anchor="ctr"/>
          <a:p>
            <a:pPr algn="ctr">
              <a:lnSpc>
                <a:spcPct val="100000"/>
              </a:lnSpc>
            </a:pPr>
            <a:r>
              <a:rPr b="1" lang="en-US" sz="1800" spc="49" strike="noStrike">
                <a:solidFill>
                  <a:srgbClr val="18276c"/>
                </a:solidFill>
                <a:uFill>
                  <a:solidFill>
                    <a:srgbClr val="ffffff"/>
                  </a:solidFill>
                </a:uFill>
                <a:latin typeface="Calibri"/>
              </a:rPr>
              <a:t>⃝</a:t>
            </a:r>
            <a:r>
              <a:rPr b="1" lang="en-US" sz="1800" spc="49" strike="noStrike">
                <a:solidFill>
                  <a:srgbClr val="18276c"/>
                </a:solidFill>
                <a:uFill>
                  <a:solidFill>
                    <a:srgbClr val="ffffff"/>
                  </a:solidFill>
                </a:uFill>
                <a:latin typeface="Calibri"/>
              </a:rPr>
              <a:t>
</a:t>
            </a:r>
            <a:r>
              <a:rPr b="1" lang="en-US" sz="1800" spc="49" strike="noStrike">
                <a:solidFill>
                  <a:srgbClr val="18276c"/>
                </a:solidFill>
                <a:uFill>
                  <a:solidFill>
                    <a:srgbClr val="ffffff"/>
                  </a:solidFill>
                </a:uFill>
                <a:latin typeface="Calibri"/>
              </a:rPr>
              <a:t>⃝⃝</a:t>
            </a:r>
            <a:endParaRPr b="0" lang="en-US" sz="1800" spc="-1" strike="noStrike">
              <a:solidFill>
                <a:srgbClr val="ffffff"/>
              </a:solidFill>
              <a:uFill>
                <a:solidFill>
                  <a:srgbClr val="ffffff"/>
                </a:solidFill>
              </a:uFill>
              <a:latin typeface="Arial"/>
            </a:endParaRPr>
          </a:p>
        </p:txBody>
      </p:sp>
      <p:sp>
        <p:nvSpPr>
          <p:cNvPr id="127" name="CustomShape 7"/>
          <p:cNvSpPr/>
          <p:nvPr/>
        </p:nvSpPr>
        <p:spPr>
          <a:xfrm>
            <a:off x="5841720" y="3282480"/>
            <a:ext cx="1669320" cy="846360"/>
          </a:xfrm>
          <a:prstGeom prst="roundRect">
            <a:avLst>
              <a:gd name="adj" fmla="val 16667"/>
            </a:avLst>
          </a:prstGeom>
          <a:solidFill>
            <a:schemeClr val="accent1">
              <a:lumMod val="60000"/>
              <a:lumOff val="40000"/>
            </a:schemeClr>
          </a:solidFill>
          <a:ln w="38160">
            <a:solidFill>
              <a:schemeClr val="bg1">
                <a:lumMod val="50000"/>
                <a:lumOff val="50000"/>
              </a:schemeClr>
            </a:solidFill>
            <a:round/>
          </a:ln>
        </p:spPr>
        <p:style>
          <a:lnRef idx="0"/>
          <a:fillRef idx="0"/>
          <a:effectRef idx="0"/>
          <a:fontRef idx="minor"/>
        </p:style>
        <p:txBody>
          <a:bodyPr lIns="0" rIns="0" tIns="0" bIns="0" anchor="ctr"/>
          <a:p>
            <a:pPr algn="ctr">
              <a:lnSpc>
                <a:spcPct val="100000"/>
              </a:lnSpc>
            </a:pPr>
            <a:r>
              <a:rPr b="1" lang="en-US" sz="2000" spc="-1" strike="noStrike">
                <a:solidFill>
                  <a:srgbClr val="ff0000"/>
                </a:solidFill>
                <a:uFill>
                  <a:solidFill>
                    <a:srgbClr val="ffffff"/>
                  </a:solidFill>
                </a:uFill>
                <a:latin typeface="Calibri"/>
              </a:rPr>
              <a:t>(D)</a:t>
            </a:r>
            <a:r>
              <a:rPr b="0" lang="en-US" sz="1800" spc="-1" strike="noStrike">
                <a:solidFill>
                  <a:srgbClr val="000000"/>
                </a:solidFill>
                <a:uFill>
                  <a:solidFill>
                    <a:srgbClr val="ffffff"/>
                  </a:solidFill>
                </a:uFill>
                <a:latin typeface="Calibri"/>
              </a:rPr>
              <a:t>iscriminator</a:t>
            </a:r>
            <a:endParaRPr b="0" lang="en-US" sz="1800" spc="-1" strike="noStrike">
              <a:solidFill>
                <a:srgbClr val="ffffff"/>
              </a:solidFill>
              <a:uFill>
                <a:solidFill>
                  <a:srgbClr val="ffffff"/>
                </a:solidFill>
              </a:uFill>
              <a:latin typeface="Arial"/>
            </a:endParaRPr>
          </a:p>
        </p:txBody>
      </p:sp>
      <p:sp>
        <p:nvSpPr>
          <p:cNvPr id="128" name="CustomShape 8"/>
          <p:cNvSpPr/>
          <p:nvPr/>
        </p:nvSpPr>
        <p:spPr>
          <a:xfrm>
            <a:off x="8689680" y="3078000"/>
            <a:ext cx="596160" cy="1255320"/>
          </a:xfrm>
          <a:prstGeom prst="rect">
            <a:avLst/>
          </a:prstGeom>
          <a:solidFill>
            <a:schemeClr val="tx2">
              <a:lumMod val="90000"/>
            </a:schemeClr>
          </a:solidFill>
          <a:ln w="38160">
            <a:solidFill>
              <a:schemeClr val="bg1">
                <a:lumMod val="50000"/>
                <a:lumOff val="50000"/>
              </a:schemeClr>
            </a:solidFill>
            <a:round/>
          </a:ln>
        </p:spPr>
        <p:style>
          <a:lnRef idx="0"/>
          <a:fillRef idx="0"/>
          <a:effectRef idx="0"/>
          <a:fontRef idx="minor"/>
        </p:style>
        <p:txBody>
          <a:bodyPr lIns="90000" rIns="90000" tIns="45000" bIns="45000" anchor="ctr"/>
          <a:p>
            <a:pPr algn="ctr">
              <a:lnSpc>
                <a:spcPct val="100000"/>
              </a:lnSpc>
            </a:pPr>
            <a:r>
              <a:rPr b="1" lang="en-US" sz="1800" spc="49" strike="noStrike">
                <a:solidFill>
                  <a:srgbClr val="00b050"/>
                </a:solidFill>
                <a:uFill>
                  <a:solidFill>
                    <a:srgbClr val="ffffff"/>
                  </a:solidFill>
                </a:uFill>
                <a:latin typeface="Calibri"/>
              </a:rPr>
              <a:t>⃝</a:t>
            </a:r>
            <a:r>
              <a:rPr b="1" lang="en-US" sz="1800" spc="49" strike="noStrike">
                <a:solidFill>
                  <a:srgbClr val="18276c"/>
                </a:solidFill>
                <a:uFill>
                  <a:solidFill>
                    <a:srgbClr val="ffffff"/>
                  </a:solidFill>
                </a:uFill>
                <a:latin typeface="Calibri"/>
              </a:rPr>
              <a:t>
</a:t>
            </a:r>
            <a:r>
              <a:rPr b="1" lang="en-US" sz="1800" spc="49" strike="noStrike">
                <a:solidFill>
                  <a:srgbClr val="000000"/>
                </a:solidFill>
                <a:uFill>
                  <a:solidFill>
                    <a:srgbClr val="ffffff"/>
                  </a:solidFill>
                </a:uFill>
                <a:latin typeface="Calibri"/>
              </a:rPr>
              <a:t>-----</a:t>
            </a:r>
            <a:r>
              <a:rPr b="1" lang="en-US" sz="1800" spc="49" strike="noStrike">
                <a:solidFill>
                  <a:srgbClr val="18276c"/>
                </a:solidFill>
                <a:uFill>
                  <a:solidFill>
                    <a:srgbClr val="ffffff"/>
                  </a:solidFill>
                </a:uFill>
                <a:latin typeface="Calibri"/>
              </a:rPr>
              <a:t>     </a:t>
            </a:r>
            <a:r>
              <a:rPr b="1" lang="en-US" sz="1800" spc="49" strike="noStrike">
                <a:solidFill>
                  <a:srgbClr val="ff0000"/>
                </a:solidFill>
                <a:uFill>
                  <a:solidFill>
                    <a:srgbClr val="ffffff"/>
                  </a:solidFill>
                </a:uFill>
                <a:latin typeface="Calibri"/>
              </a:rPr>
              <a:t>⃝</a:t>
            </a:r>
            <a:endParaRPr b="0" lang="en-US" sz="1800" spc="-1" strike="noStrike">
              <a:solidFill>
                <a:srgbClr val="ffffff"/>
              </a:solidFill>
              <a:uFill>
                <a:solidFill>
                  <a:srgbClr val="ffffff"/>
                </a:solidFill>
              </a:uFill>
              <a:latin typeface="Arial"/>
            </a:endParaRPr>
          </a:p>
        </p:txBody>
      </p:sp>
      <p:sp>
        <p:nvSpPr>
          <p:cNvPr id="129" name="CustomShape 9"/>
          <p:cNvSpPr/>
          <p:nvPr/>
        </p:nvSpPr>
        <p:spPr>
          <a:xfrm>
            <a:off x="9964440" y="3352680"/>
            <a:ext cx="1079640" cy="705600"/>
          </a:xfrm>
          <a:prstGeom prst="rect">
            <a:avLst/>
          </a:prstGeom>
          <a:solidFill>
            <a:schemeClr val="tx2">
              <a:lumMod val="90000"/>
            </a:schemeClr>
          </a:solidFill>
          <a:ln w="38160">
            <a:solidFill>
              <a:schemeClr val="bg1">
                <a:lumMod val="50000"/>
                <a:lumOff val="50000"/>
              </a:schemeClr>
            </a:solidFill>
            <a:round/>
          </a:ln>
        </p:spPr>
        <p:style>
          <a:lnRef idx="0"/>
          <a:fillRef idx="0"/>
          <a:effectRef idx="0"/>
          <a:fontRef idx="minor"/>
        </p:style>
        <p:txBody>
          <a:bodyPr lIns="90000" rIns="90000" tIns="45000" bIns="45000" anchor="ctr"/>
          <a:p>
            <a:pPr algn="ctr">
              <a:lnSpc>
                <a:spcPct val="100000"/>
              </a:lnSpc>
            </a:pPr>
            <a:r>
              <a:rPr b="1" lang="en-US" sz="1800" spc="49" strike="noStrike">
                <a:solidFill>
                  <a:srgbClr val="18276c"/>
                </a:solidFill>
                <a:uFill>
                  <a:solidFill>
                    <a:srgbClr val="ffffff"/>
                  </a:solidFill>
                </a:uFill>
                <a:latin typeface="Calibri"/>
              </a:rPr>
              <a:t>Loss</a:t>
            </a:r>
            <a:endParaRPr b="0" lang="en-US" sz="1800" spc="-1" strike="noStrike">
              <a:solidFill>
                <a:srgbClr val="ffffff"/>
              </a:solidFill>
              <a:uFill>
                <a:solidFill>
                  <a:srgbClr val="ffffff"/>
                </a:solidFill>
              </a:uFill>
              <a:latin typeface="Arial"/>
            </a:endParaRPr>
          </a:p>
        </p:txBody>
      </p:sp>
      <p:sp>
        <p:nvSpPr>
          <p:cNvPr id="130" name="CustomShape 10"/>
          <p:cNvSpPr/>
          <p:nvPr/>
        </p:nvSpPr>
        <p:spPr>
          <a:xfrm flipV="1">
            <a:off x="2098800" y="4460760"/>
            <a:ext cx="1049400" cy="5400"/>
          </a:xfrm>
          <a:custGeom>
            <a:avLst/>
            <a:gdLst/>
            <a:ahLst/>
            <a:rect l="l" t="t" r="r" b="b"/>
            <a:pathLst>
              <a:path w="21600" h="21600">
                <a:moveTo>
                  <a:pt x="0" y="0"/>
                </a:moveTo>
                <a:lnTo>
                  <a:pt x="21600" y="21600"/>
                </a:lnTo>
              </a:path>
            </a:pathLst>
          </a:custGeom>
          <a:noFill/>
          <a:ln>
            <a:solidFill>
              <a:srgbClr val="ff0000"/>
            </a:solidFill>
            <a:round/>
            <a:tailEnd len="med" type="arrow" w="med"/>
          </a:ln>
          <a:effectLst>
            <a:outerShdw blurRad="50800" dir="5400000" dist="381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31" name="CustomShape 11"/>
          <p:cNvSpPr/>
          <p:nvPr/>
        </p:nvSpPr>
        <p:spPr>
          <a:xfrm>
            <a:off x="4894560" y="3021840"/>
            <a:ext cx="946800" cy="683640"/>
          </a:xfrm>
          <a:prstGeom prst="curvedConnector3">
            <a:avLst>
              <a:gd name="adj1" fmla="val 50000"/>
            </a:avLst>
          </a:prstGeom>
          <a:noFill/>
          <a:ln>
            <a:solidFill>
              <a:srgbClr val="00b0f0"/>
            </a:solidFill>
            <a:round/>
            <a:tailEnd len="med" type="arrow" w="med"/>
          </a:ln>
          <a:effectLst>
            <a:outerShdw blurRad="50800" dir="5400000" dist="38100" rotWithShape="0">
              <a:srgbClr val="000000">
                <a:alpha val="35000"/>
              </a:srgbClr>
            </a:outerShdw>
          </a:effectLst>
        </p:spPr>
        <p:style>
          <a:lnRef idx="3">
            <a:schemeClr val="accent2"/>
          </a:lnRef>
          <a:fillRef idx="0">
            <a:schemeClr val="accent2"/>
          </a:fillRef>
          <a:effectRef idx="2">
            <a:schemeClr val="accent2"/>
          </a:effectRef>
          <a:fontRef idx="minor"/>
        </p:style>
      </p:sp>
      <p:sp>
        <p:nvSpPr>
          <p:cNvPr id="132" name="CustomShape 12"/>
          <p:cNvSpPr/>
          <p:nvPr/>
        </p:nvSpPr>
        <p:spPr>
          <a:xfrm flipV="1">
            <a:off x="4818600" y="3705120"/>
            <a:ext cx="1023120" cy="755640"/>
          </a:xfrm>
          <a:prstGeom prst="curvedConnector3">
            <a:avLst>
              <a:gd name="adj1" fmla="val 50000"/>
            </a:avLst>
          </a:prstGeom>
          <a:noFill/>
          <a:ln>
            <a:solidFill>
              <a:srgbClr val="ff0000"/>
            </a:solidFill>
            <a:round/>
            <a:tailEnd len="med" type="arrow" w="med"/>
          </a:ln>
          <a:effectLst>
            <a:outerShdw blurRad="50800" dir="5400000" dist="381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33" name="CustomShape 13"/>
          <p:cNvSpPr/>
          <p:nvPr/>
        </p:nvSpPr>
        <p:spPr>
          <a:xfrm>
            <a:off x="7511400" y="3705840"/>
            <a:ext cx="1177560" cy="360"/>
          </a:xfrm>
          <a:custGeom>
            <a:avLst/>
            <a:gdLst/>
            <a:ahLst/>
            <a:rect l="l" t="t" r="r" b="b"/>
            <a:pathLst>
              <a:path w="21600" h="21600">
                <a:moveTo>
                  <a:pt x="0" y="0"/>
                </a:moveTo>
                <a:lnTo>
                  <a:pt x="21600" y="21600"/>
                </a:lnTo>
              </a:path>
            </a:pathLst>
          </a:custGeom>
          <a:noFill/>
          <a:ln>
            <a:round/>
            <a:tailEnd len="med" type="arrow" w="med"/>
          </a:ln>
          <a:effectLst>
            <a:outerShdw blurRad="50800" dir="5400000" dist="38100" rotWithShape="0">
              <a:srgbClr val="000000">
                <a:alpha val="35000"/>
              </a:srgbClr>
            </a:outerShdw>
          </a:effectLst>
        </p:spPr>
        <p:style>
          <a:lnRef idx="3">
            <a:schemeClr val="accent1"/>
          </a:lnRef>
          <a:fillRef idx="0">
            <a:schemeClr val="accent1"/>
          </a:fillRef>
          <a:effectRef idx="2">
            <a:schemeClr val="accent1"/>
          </a:effectRef>
          <a:fontRef idx="minor"/>
        </p:style>
      </p:sp>
      <p:sp>
        <p:nvSpPr>
          <p:cNvPr id="134" name="CustomShape 14"/>
          <p:cNvSpPr/>
          <p:nvPr/>
        </p:nvSpPr>
        <p:spPr>
          <a:xfrm flipV="1">
            <a:off x="9285840" y="3705120"/>
            <a:ext cx="678240" cy="360"/>
          </a:xfrm>
          <a:custGeom>
            <a:avLst/>
            <a:gdLst/>
            <a:ahLst/>
            <a:rect l="l" t="t" r="r" b="b"/>
            <a:pathLst>
              <a:path w="21600" h="21600">
                <a:moveTo>
                  <a:pt x="0" y="0"/>
                </a:moveTo>
                <a:lnTo>
                  <a:pt x="21600" y="21600"/>
                </a:lnTo>
              </a:path>
            </a:pathLst>
          </a:custGeom>
          <a:noFill/>
          <a:ln>
            <a:round/>
            <a:tailEnd len="med" type="arrow" w="med"/>
          </a:ln>
          <a:effectLst>
            <a:outerShdw blurRad="50800" dir="5400000" dist="38100" rotWithShape="0">
              <a:srgbClr val="000000">
                <a:alpha val="35000"/>
              </a:srgbClr>
            </a:outerShdw>
          </a:effectLst>
        </p:spPr>
        <p:style>
          <a:lnRef idx="3">
            <a:schemeClr val="accent1"/>
          </a:lnRef>
          <a:fillRef idx="0">
            <a:schemeClr val="accent1"/>
          </a:fillRef>
          <a:effectRef idx="2">
            <a:schemeClr val="accent1"/>
          </a:effectRef>
          <a:fontRef idx="minor"/>
        </p:style>
      </p:sp>
      <p:sp>
        <p:nvSpPr>
          <p:cNvPr id="135" name="CustomShape 15"/>
          <p:cNvSpPr/>
          <p:nvPr/>
        </p:nvSpPr>
        <p:spPr>
          <a:xfrm>
            <a:off x="3408480" y="2309760"/>
            <a:ext cx="307440" cy="364680"/>
          </a:xfrm>
          <a:prstGeom prst="rect">
            <a:avLst/>
          </a:prstGeom>
          <a:solidFill>
            <a:srgbClr val="ffff00"/>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X</a:t>
            </a:r>
            <a:endParaRPr b="0" lang="en-US" sz="1800" spc="-1" strike="noStrike">
              <a:solidFill>
                <a:srgbClr val="ffffff"/>
              </a:solidFill>
              <a:uFill>
                <a:solidFill>
                  <a:srgbClr val="ffffff"/>
                </a:solidFill>
              </a:uFill>
              <a:latin typeface="Arial"/>
            </a:endParaRPr>
          </a:p>
        </p:txBody>
      </p:sp>
      <p:sp>
        <p:nvSpPr>
          <p:cNvPr id="136" name="CustomShape 16"/>
          <p:cNvSpPr/>
          <p:nvPr/>
        </p:nvSpPr>
        <p:spPr>
          <a:xfrm>
            <a:off x="1667880" y="3435840"/>
            <a:ext cx="272520" cy="364680"/>
          </a:xfrm>
          <a:prstGeom prst="rect">
            <a:avLst/>
          </a:prstGeom>
          <a:solidFill>
            <a:srgbClr val="ffff00"/>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z</a:t>
            </a:r>
            <a:endParaRPr b="0" lang="en-US" sz="1800" spc="-1" strike="noStrike">
              <a:solidFill>
                <a:srgbClr val="ffffff"/>
              </a:solidFill>
              <a:uFill>
                <a:solidFill>
                  <a:srgbClr val="ffffff"/>
                </a:solidFill>
              </a:uFill>
              <a:latin typeface="Arial"/>
            </a:endParaRPr>
          </a:p>
        </p:txBody>
      </p:sp>
      <p:sp>
        <p:nvSpPr>
          <p:cNvPr id="137" name="CustomShape 17"/>
          <p:cNvSpPr/>
          <p:nvPr/>
        </p:nvSpPr>
        <p:spPr>
          <a:xfrm>
            <a:off x="3929760" y="4962240"/>
            <a:ext cx="827280" cy="364680"/>
          </a:xfrm>
          <a:prstGeom prst="rect">
            <a:avLst/>
          </a:prstGeom>
          <a:solidFill>
            <a:schemeClr val="tx2">
              <a:lumMod val="90000"/>
            </a:schemeClr>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P(G(z))</a:t>
            </a:r>
            <a:endParaRPr b="0" lang="en-US" sz="1800" spc="-1" strike="noStrike">
              <a:solidFill>
                <a:srgbClr val="ffffff"/>
              </a:solidFill>
              <a:uFill>
                <a:solidFill>
                  <a:srgbClr val="ffffff"/>
                </a:solidFill>
              </a:uFill>
              <a:latin typeface="Arial"/>
            </a:endParaRPr>
          </a:p>
        </p:txBody>
      </p:sp>
      <p:sp>
        <p:nvSpPr>
          <p:cNvPr id="138" name="CustomShape 18"/>
          <p:cNvSpPr/>
          <p:nvPr/>
        </p:nvSpPr>
        <p:spPr>
          <a:xfrm>
            <a:off x="7638480" y="3192120"/>
            <a:ext cx="922320" cy="401400"/>
          </a:xfrm>
          <a:prstGeom prst="rect">
            <a:avLst/>
          </a:prstGeom>
          <a:solidFill>
            <a:schemeClr val="tx1">
              <a:lumMod val="85000"/>
            </a:schemeClr>
          </a:solidFill>
          <a:ln>
            <a:noFill/>
          </a:ln>
        </p:spPr>
        <p:style>
          <a:lnRef idx="0"/>
          <a:fillRef idx="0"/>
          <a:effectRef idx="0"/>
          <a:fontRef idx="minor"/>
        </p:style>
        <p:txBody>
          <a:bodyPr lIns="90000" rIns="90000" tIns="45000" bIns="45000"/>
          <a:p>
            <a:pPr>
              <a:lnSpc>
                <a:spcPct val="100000"/>
              </a:lnSpc>
            </a:pPr>
            <a:r>
              <a:rPr b="1" lang="en-US" sz="1800" spc="-1" strike="noStrike">
                <a:solidFill>
                  <a:srgbClr val="ff0000"/>
                </a:solidFill>
                <a:uFill>
                  <a:solidFill>
                    <a:srgbClr val="ffffff"/>
                  </a:solidFill>
                </a:uFill>
                <a:latin typeface="Calibri"/>
              </a:rPr>
              <a:t>D(x, θ</a:t>
            </a:r>
            <a:r>
              <a:rPr b="1" lang="en-US" sz="1800" spc="-1" strike="noStrike" baseline="-25000">
                <a:solidFill>
                  <a:srgbClr val="ff0000"/>
                </a:solidFill>
                <a:uFill>
                  <a:solidFill>
                    <a:srgbClr val="ffffff"/>
                  </a:solidFill>
                </a:uFill>
                <a:latin typeface="Calibri"/>
              </a:rPr>
              <a:t>d</a:t>
            </a:r>
            <a:r>
              <a:rPr b="1" lang="en-US" sz="1800" spc="-1" strike="noStrike">
                <a:solidFill>
                  <a:srgbClr val="ff0000"/>
                </a:solidFill>
                <a:uFill>
                  <a:solidFill>
                    <a:srgbClr val="ffffff"/>
                  </a:solidFill>
                </a:uFill>
                <a:latin typeface="Calibri"/>
              </a:rPr>
              <a:t>)</a:t>
            </a:r>
            <a:endParaRPr b="0" lang="en-US" sz="1800" spc="-1" strike="noStrike">
              <a:solidFill>
                <a:srgbClr val="ffffff"/>
              </a:solidFill>
              <a:uFill>
                <a:solidFill>
                  <a:srgbClr val="ffffff"/>
                </a:solidFill>
              </a:uFill>
              <a:latin typeface="Arial"/>
            </a:endParaRPr>
          </a:p>
        </p:txBody>
      </p:sp>
      <p:sp>
        <p:nvSpPr>
          <p:cNvPr id="139" name="CustomShape 19"/>
          <p:cNvSpPr/>
          <p:nvPr/>
        </p:nvSpPr>
        <p:spPr>
          <a:xfrm>
            <a:off x="7451640" y="4184640"/>
            <a:ext cx="1162440" cy="401400"/>
          </a:xfrm>
          <a:prstGeom prst="rect">
            <a:avLst/>
          </a:prstGeom>
          <a:solidFill>
            <a:schemeClr val="tx1">
              <a:lumMod val="85000"/>
            </a:schemeClr>
          </a:solidFill>
          <a:ln>
            <a:noFill/>
          </a:ln>
        </p:spPr>
        <p:style>
          <a:lnRef idx="0"/>
          <a:fillRef idx="0"/>
          <a:effectRef idx="0"/>
          <a:fontRef idx="minor"/>
        </p:style>
        <p:txBody>
          <a:bodyPr lIns="90000" rIns="90000" tIns="45000" bIns="45000"/>
          <a:p>
            <a:pPr>
              <a:lnSpc>
                <a:spcPct val="100000"/>
              </a:lnSpc>
            </a:pPr>
            <a:r>
              <a:rPr b="1" lang="en-US" sz="1800" spc="-1" strike="noStrike">
                <a:solidFill>
                  <a:srgbClr val="ff0000"/>
                </a:solidFill>
                <a:uFill>
                  <a:solidFill>
                    <a:srgbClr val="ffffff"/>
                  </a:solidFill>
                </a:uFill>
                <a:latin typeface="Calibri"/>
              </a:rPr>
              <a:t>D(G(z), θ</a:t>
            </a:r>
            <a:r>
              <a:rPr b="1" lang="en-US" sz="1800" spc="-1" strike="noStrike" baseline="-25000">
                <a:solidFill>
                  <a:srgbClr val="ff0000"/>
                </a:solidFill>
                <a:uFill>
                  <a:solidFill>
                    <a:srgbClr val="ffffff"/>
                  </a:solidFill>
                </a:uFill>
                <a:latin typeface="Calibri"/>
              </a:rPr>
              <a:t>g</a:t>
            </a:r>
            <a:r>
              <a:rPr b="1" lang="en-US" sz="1800" spc="-1" strike="noStrike">
                <a:solidFill>
                  <a:srgbClr val="ff0000"/>
                </a:solidFill>
                <a:uFill>
                  <a:solidFill>
                    <a:srgbClr val="ffffff"/>
                  </a:solidFill>
                </a:uFill>
                <a:latin typeface="Calibri"/>
              </a:rPr>
              <a:t>)</a:t>
            </a:r>
            <a:endParaRPr b="0" lang="en-US" sz="1800" spc="-1" strike="noStrike">
              <a:solidFill>
                <a:srgbClr val="ffffff"/>
              </a:solidFill>
              <a:uFill>
                <a:solidFill>
                  <a:srgbClr val="ffffff"/>
                </a:solidFill>
              </a:uFill>
              <a:latin typeface="Arial"/>
            </a:endParaRPr>
          </a:p>
        </p:txBody>
      </p:sp>
      <p:sp>
        <p:nvSpPr>
          <p:cNvPr id="140" name="CustomShape 20"/>
          <p:cNvSpPr/>
          <p:nvPr/>
        </p:nvSpPr>
        <p:spPr>
          <a:xfrm>
            <a:off x="7018560" y="1975680"/>
            <a:ext cx="3344760" cy="74124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ffffff"/>
                </a:solidFill>
                <a:uFill>
                  <a:solidFill>
                    <a:srgbClr val="ffffff"/>
                  </a:solidFill>
                </a:uFill>
                <a:latin typeface="Calibri"/>
              </a:rPr>
              <a:t>Backprop error to update θ</a:t>
            </a:r>
            <a:r>
              <a:rPr b="1" lang="en-US" sz="2000" spc="-1" strike="noStrike" baseline="-25000">
                <a:solidFill>
                  <a:srgbClr val="ffffff"/>
                </a:solidFill>
                <a:uFill>
                  <a:solidFill>
                    <a:srgbClr val="ffffff"/>
                  </a:solidFill>
                </a:uFill>
                <a:latin typeface="Calibri"/>
              </a:rPr>
              <a:t>d</a:t>
            </a:r>
            <a:r>
              <a:rPr b="1" lang="en-US" sz="2000" spc="-1" strike="noStrike">
                <a:solidFill>
                  <a:srgbClr val="ffffff"/>
                </a:solidFill>
                <a:uFill>
                  <a:solidFill>
                    <a:srgbClr val="ffffff"/>
                  </a:solidFill>
                </a:uFill>
                <a:latin typeface="Calibri"/>
              </a:rPr>
              <a:t> to maximize </a:t>
            </a:r>
            <a:endParaRPr b="0" lang="en-US" sz="1800" spc="-1" strike="noStrike">
              <a:solidFill>
                <a:srgbClr val="ffffff"/>
              </a:solidFill>
              <a:uFill>
                <a:solidFill>
                  <a:srgbClr val="ffffff"/>
                </a:solidFill>
              </a:uFill>
              <a:latin typeface="Arial"/>
            </a:endParaRPr>
          </a:p>
        </p:txBody>
      </p:sp>
      <p:sp>
        <p:nvSpPr>
          <p:cNvPr id="141" name="CustomShape 21"/>
          <p:cNvSpPr/>
          <p:nvPr/>
        </p:nvSpPr>
        <p:spPr>
          <a:xfrm>
            <a:off x="7018560" y="1975680"/>
            <a:ext cx="3344760" cy="715320"/>
          </a:xfrm>
          <a:prstGeom prst="rect">
            <a:avLst/>
          </a:prstGeom>
          <a:blipFill>
            <a:blip r:embed="rId2"/>
            <a:stretch>
              <a:fillRect l="-1817" t="-4219" r="0" b="-14388"/>
            </a:stretch>
          </a:blip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Calibri"/>
              </a:rPr>
              <a:t> </a:t>
            </a:r>
            <a:endParaRPr b="0" lang="en-US" sz="1800" spc="-1" strike="noStrike">
              <a:solidFill>
                <a:srgbClr val="ffffff"/>
              </a:solidFill>
              <a:uFill>
                <a:solidFill>
                  <a:srgbClr val="ffffff"/>
                </a:solidFill>
              </a:uFill>
              <a:latin typeface="Arial"/>
            </a:endParaRPr>
          </a:p>
        </p:txBody>
      </p:sp>
      <p:sp>
        <p:nvSpPr>
          <p:cNvPr id="142" name="CustomShape 22"/>
          <p:cNvSpPr/>
          <p:nvPr/>
        </p:nvSpPr>
        <p:spPr>
          <a:xfrm flipV="1" rot="16200000">
            <a:off x="8555400" y="1403640"/>
            <a:ext cx="69840" cy="3827520"/>
          </a:xfrm>
          <a:prstGeom prst="curvedConnector3">
            <a:avLst>
              <a:gd name="adj1" fmla="val 966759"/>
            </a:avLst>
          </a:prstGeom>
          <a:noFill/>
          <a:ln>
            <a:round/>
            <a:tailEnd len="med" type="arrow" w="med"/>
          </a:ln>
          <a:effectLst>
            <a:outerShdw blurRad="50800" dir="5400000" dist="3810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143" name="CustomShape 23"/>
          <p:cNvSpPr/>
          <p:nvPr/>
        </p:nvSpPr>
        <p:spPr>
          <a:xfrm>
            <a:off x="3813840" y="4183920"/>
            <a:ext cx="551160" cy="555120"/>
          </a:xfrm>
          <a:prstGeom prst="noSmoking">
            <a:avLst>
              <a:gd name="adj" fmla="val 18750"/>
            </a:avLst>
          </a:prstGeom>
          <a:solidFill>
            <a:srgbClr val="ff0000">
              <a:alpha val="35000"/>
            </a:srgbClr>
          </a:solidFill>
          <a:ln w="38160">
            <a:solidFill>
              <a:schemeClr val="tx1"/>
            </a:solidFill>
            <a:round/>
          </a:ln>
        </p:spPr>
        <p:style>
          <a:lnRef idx="2">
            <a:schemeClr val="accent1">
              <a:shade val="50000"/>
            </a:schemeClr>
          </a:lnRef>
          <a:fillRef idx="1">
            <a:schemeClr val="accent1"/>
          </a:fillRef>
          <a:effectRef idx="0">
            <a:schemeClr val="accent1"/>
          </a:effectRef>
          <a:fontRef idx="minor"/>
        </p:style>
      </p:sp>
      <p:sp>
        <p:nvSpPr>
          <p:cNvPr id="144" name="CustomShape 24"/>
          <p:cNvSpPr/>
          <p:nvPr/>
        </p:nvSpPr>
        <p:spPr>
          <a:xfrm>
            <a:off x="3859560" y="2304360"/>
            <a:ext cx="797040" cy="401400"/>
          </a:xfrm>
          <a:prstGeom prst="rect">
            <a:avLst/>
          </a:prstGeom>
          <a:solidFill>
            <a:schemeClr val="tx2">
              <a:lumMod val="90000"/>
            </a:schemeClr>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P</a:t>
            </a:r>
            <a:r>
              <a:rPr b="1" lang="en-US" sz="1800" spc="-1" strike="noStrike" baseline="-25000">
                <a:solidFill>
                  <a:srgbClr val="ff0000"/>
                </a:solidFill>
                <a:uFill>
                  <a:solidFill>
                    <a:srgbClr val="ffffff"/>
                  </a:solidFill>
                </a:uFill>
                <a:latin typeface="Calibri"/>
              </a:rPr>
              <a:t>data</a:t>
            </a:r>
            <a:r>
              <a:rPr b="1" lang="en-US" sz="1800" spc="-1" strike="noStrike">
                <a:solidFill>
                  <a:srgbClr val="ff0000"/>
                </a:solidFill>
                <a:uFill>
                  <a:solidFill>
                    <a:srgbClr val="ffffff"/>
                  </a:solidFill>
                </a:uFill>
                <a:latin typeface="Calibri"/>
              </a:rPr>
              <a:t>(x)</a:t>
            </a:r>
            <a:endParaRPr b="0" lang="en-US" sz="1800" spc="-1" strike="noStrike">
              <a:solidFill>
                <a:srgbClr val="ffffff"/>
              </a:solidFill>
              <a:uFill>
                <a:solidFill>
                  <a:srgbClr val="ffffff"/>
                </a:solidFill>
              </a:uFill>
              <a:latin typeface="Arial"/>
            </a:endParaRPr>
          </a:p>
        </p:txBody>
      </p:sp>
      <p:sp>
        <p:nvSpPr>
          <p:cNvPr id="145" name="CustomShape 25"/>
          <p:cNvSpPr/>
          <p:nvPr/>
        </p:nvSpPr>
        <p:spPr>
          <a:xfrm>
            <a:off x="1527480" y="5224320"/>
            <a:ext cx="807480" cy="401400"/>
          </a:xfrm>
          <a:prstGeom prst="rect">
            <a:avLst/>
          </a:prstGeom>
          <a:solidFill>
            <a:schemeClr val="tx2">
              <a:lumMod val="90000"/>
            </a:schemeClr>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P</a:t>
            </a:r>
            <a:r>
              <a:rPr b="1" lang="en-US" sz="1800" spc="-1" strike="noStrike" baseline="-25000">
                <a:solidFill>
                  <a:srgbClr val="ff0000"/>
                </a:solidFill>
                <a:uFill>
                  <a:solidFill>
                    <a:srgbClr val="ffffff"/>
                  </a:solidFill>
                </a:uFill>
                <a:latin typeface="Calibri"/>
              </a:rPr>
              <a:t>prior</a:t>
            </a:r>
            <a:r>
              <a:rPr b="1" lang="en-US" sz="1800" spc="-1" strike="noStrike">
                <a:solidFill>
                  <a:srgbClr val="ff0000"/>
                </a:solidFill>
                <a:uFill>
                  <a:solidFill>
                    <a:srgbClr val="ffffff"/>
                  </a:solidFill>
                </a:uFill>
                <a:latin typeface="Calibri"/>
              </a:rPr>
              <a:t>(z)</a:t>
            </a:r>
            <a:endParaRPr b="0" lang="en-US" sz="1800" spc="-1" strike="noStrike">
              <a:solidFill>
                <a:srgbClr val="ffffff"/>
              </a:solidFill>
              <a:uFill>
                <a:solidFill>
                  <a:srgbClr val="ffffff"/>
                </a:solidFill>
              </a:uFill>
              <a:latin typeface="Arial"/>
            </a:endParaRPr>
          </a:p>
        </p:txBody>
      </p:sp>
      <p:sp>
        <p:nvSpPr>
          <p:cNvPr id="146" name="CustomShape 26"/>
          <p:cNvSpPr/>
          <p:nvPr/>
        </p:nvSpPr>
        <p:spPr>
          <a:xfrm>
            <a:off x="8347680" y="4980240"/>
            <a:ext cx="632880" cy="776160"/>
          </a:xfrm>
          <a:prstGeom prst="rect">
            <a:avLst/>
          </a:prstGeom>
          <a:noFill/>
          <a:ln>
            <a:noFill/>
          </a:ln>
        </p:spPr>
        <p:style>
          <a:lnRef idx="0"/>
          <a:fillRef idx="0"/>
          <a:effectRef idx="0"/>
          <a:fontRef idx="minor"/>
        </p:style>
        <p:txBody>
          <a:bodyPr wrap="none" lIns="90000" rIns="90000" tIns="45000" bIns="45000"/>
          <a:p>
            <a:pPr marL="285840" indent="-285480">
              <a:lnSpc>
                <a:spcPct val="150000"/>
              </a:lnSpc>
              <a:buClr>
                <a:srgbClr val="ffffff"/>
              </a:buClr>
              <a:buFont typeface="Arial"/>
              <a:buChar char="•"/>
            </a:pPr>
            <a:r>
              <a:rPr b="0" lang="en-US" sz="1800" spc="-1" strike="noStrike">
                <a:solidFill>
                  <a:srgbClr val="ffffff"/>
                </a:solidFill>
                <a:uFill>
                  <a:solidFill>
                    <a:srgbClr val="ffffff"/>
                  </a:solidFill>
                </a:uFill>
                <a:latin typeface="Calibri"/>
              </a:rPr>
              <a:t>= </a:t>
            </a:r>
            <a:endParaRPr b="0" lang="en-US" sz="1800" spc="-1" strike="noStrike">
              <a:solidFill>
                <a:srgbClr val="ffffff"/>
              </a:solidFill>
              <a:uFill>
                <a:solidFill>
                  <a:srgbClr val="ffffff"/>
                </a:solidFill>
              </a:uFill>
              <a:latin typeface="Arial"/>
            </a:endParaRPr>
          </a:p>
          <a:p>
            <a:pPr>
              <a:lnSpc>
                <a:spcPct val="150000"/>
              </a:lnSpc>
            </a:pPr>
            <a:endParaRPr b="0" lang="en-US" sz="1800" spc="-1" strike="noStrike">
              <a:solidFill>
                <a:srgbClr val="ffffff"/>
              </a:solidFill>
              <a:uFill>
                <a:solidFill>
                  <a:srgbClr val="ffffff"/>
                </a:solidFill>
              </a:uFill>
              <a:latin typeface="Arial"/>
            </a:endParaRPr>
          </a:p>
        </p:txBody>
      </p:sp>
      <p:sp>
        <p:nvSpPr>
          <p:cNvPr id="147" name="CustomShape 27"/>
          <p:cNvSpPr/>
          <p:nvPr/>
        </p:nvSpPr>
        <p:spPr>
          <a:xfrm>
            <a:off x="6177240" y="4980240"/>
            <a:ext cx="4974120" cy="1103760"/>
          </a:xfrm>
          <a:prstGeom prst="rect">
            <a:avLst/>
          </a:prstGeom>
          <a:blipFill>
            <a:blip r:embed="rId3"/>
            <a:stretch>
              <a:fillRect l="-732" t="0" r="0" b="-1636"/>
            </a:stretch>
          </a:blip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Calibri"/>
              </a:rPr>
              <a:t> </a:t>
            </a:r>
            <a:endParaRPr b="0" lang="en-US" sz="1800" spc="-1" strike="noStrike">
              <a:solidFill>
                <a:srgbClr val="ffffff"/>
              </a:solidFill>
              <a:uFill>
                <a:solidFill>
                  <a:srgbClr val="ffffff"/>
                </a:solidFill>
              </a:uFill>
              <a:latin typeface="Arial"/>
            </a:endParaRPr>
          </a:p>
        </p:txBody>
      </p:sp>
      <p:sp>
        <p:nvSpPr>
          <p:cNvPr id="148" name="CustomShape 28"/>
          <p:cNvSpPr/>
          <p:nvPr/>
        </p:nvSpPr>
        <p:spPr>
          <a:xfrm>
            <a:off x="3254400" y="4962240"/>
            <a:ext cx="561960" cy="364680"/>
          </a:xfrm>
          <a:prstGeom prst="rect">
            <a:avLst/>
          </a:prstGeom>
          <a:solidFill>
            <a:srgbClr val="ffff00"/>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G(z)</a:t>
            </a:r>
            <a:endParaRPr b="0" lang="en-US" sz="1800" spc="-1" strike="noStrike">
              <a:solidFill>
                <a:srgbClr val="ffffff"/>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u="sng">
                <a:solidFill>
                  <a:srgbClr val="c573d2"/>
                </a:solidFill>
                <a:uFill>
                  <a:solidFill>
                    <a:srgbClr val="ffffff"/>
                  </a:solidFill>
                </a:uFill>
                <a:latin typeface="Calibri Light"/>
                <a:hlinkClick r:id="rId1"/>
              </a:rPr>
              <a:t>GAN</a:t>
            </a:r>
            <a:r>
              <a:rPr b="0" lang="en-US" sz="3600" spc="-1" strike="noStrike">
                <a:solidFill>
                  <a:srgbClr val="ffffff"/>
                </a:solidFill>
                <a:uFill>
                  <a:solidFill>
                    <a:srgbClr val="ffffff"/>
                  </a:solidFill>
                </a:uFill>
                <a:latin typeface="Calibri Light"/>
              </a:rPr>
              <a:t> (Ian Goodfellow et al., </a:t>
            </a:r>
            <a:r>
              <a:rPr b="1" lang="en-US" sz="3600" spc="-1" strike="noStrike">
                <a:solidFill>
                  <a:srgbClr val="ffffff"/>
                </a:solidFill>
                <a:uFill>
                  <a:solidFill>
                    <a:srgbClr val="ffffff"/>
                  </a:solidFill>
                </a:uFill>
                <a:latin typeface="Calibri Light"/>
              </a:rPr>
              <a:t>NIPS 2014</a:t>
            </a:r>
            <a:r>
              <a:rPr b="0" lang="en-US" sz="3600" spc="-1" strike="noStrike">
                <a:solidFill>
                  <a:srgbClr val="ffffff"/>
                </a:solidFill>
                <a:uFill>
                  <a:solidFill>
                    <a:srgbClr val="ffffff"/>
                  </a:solidFill>
                </a:uFill>
                <a:latin typeface="Calibri Light"/>
              </a:rPr>
              <a:t>)</a:t>
            </a:r>
            <a:endParaRPr b="0" lang="en-US" sz="1800" spc="-1" strike="noStrike">
              <a:solidFill>
                <a:srgbClr val="ffffff"/>
              </a:solidFill>
              <a:uFill>
                <a:solidFill>
                  <a:srgbClr val="ffffff"/>
                </a:solidFill>
              </a:uFill>
              <a:latin typeface="Calibri"/>
            </a:endParaRPr>
          </a:p>
        </p:txBody>
      </p:sp>
      <p:sp>
        <p:nvSpPr>
          <p:cNvPr id="150" name="CustomShape 2"/>
          <p:cNvSpPr/>
          <p:nvPr/>
        </p:nvSpPr>
        <p:spPr>
          <a:xfrm>
            <a:off x="391680" y="6284160"/>
            <a:ext cx="11057760" cy="30348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ffffff"/>
                </a:solidFill>
                <a:uFill>
                  <a:solidFill>
                    <a:srgbClr val="ffffff"/>
                  </a:solidFill>
                </a:uFill>
                <a:latin typeface="Calibri"/>
              </a:rPr>
              <a:t>Credit(modified from) https://www.slideshare.net/xavigiro/deep-learning-for-computer-vision-generative-models-and-adversarial-training-upc-2016</a:t>
            </a:r>
            <a:endParaRPr b="0" lang="en-US" sz="1800" spc="-1" strike="noStrike">
              <a:solidFill>
                <a:srgbClr val="ffffff"/>
              </a:solidFill>
              <a:uFill>
                <a:solidFill>
                  <a:srgbClr val="ffffff"/>
                </a:solidFill>
              </a:uFill>
              <a:latin typeface="Arial"/>
            </a:endParaRPr>
          </a:p>
        </p:txBody>
      </p:sp>
      <p:sp>
        <p:nvSpPr>
          <p:cNvPr id="151" name="CustomShape 3"/>
          <p:cNvSpPr/>
          <p:nvPr/>
        </p:nvSpPr>
        <p:spPr>
          <a:xfrm>
            <a:off x="539640" y="1886400"/>
            <a:ext cx="254340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ffffff"/>
                </a:solidFill>
                <a:uFill>
                  <a:solidFill>
                    <a:srgbClr val="ffffff"/>
                  </a:solidFill>
                </a:uFill>
                <a:latin typeface="Calibri"/>
              </a:rPr>
              <a:t>Training Generator</a:t>
            </a:r>
            <a:endParaRPr b="0" lang="en-US" sz="1800" spc="-1" strike="noStrike">
              <a:solidFill>
                <a:srgbClr val="ffffff"/>
              </a:solidFill>
              <a:uFill>
                <a:solidFill>
                  <a:srgbClr val="ffffff"/>
                </a:solidFill>
              </a:uFill>
              <a:latin typeface="Arial"/>
            </a:endParaRPr>
          </a:p>
        </p:txBody>
      </p:sp>
      <p:sp>
        <p:nvSpPr>
          <p:cNvPr id="152" name="CustomShape 4"/>
          <p:cNvSpPr/>
          <p:nvPr/>
        </p:nvSpPr>
        <p:spPr>
          <a:xfrm rot="5400000">
            <a:off x="5853240" y="1738440"/>
            <a:ext cx="825840" cy="6520680"/>
          </a:xfrm>
          <a:prstGeom prst="curvedConnector3">
            <a:avLst>
              <a:gd name="adj1" fmla="val 127671"/>
            </a:avLst>
          </a:prstGeom>
          <a:noFill/>
          <a:ln>
            <a:round/>
            <a:tailEnd len="med" type="arrow" w="med"/>
          </a:ln>
          <a:effectLst>
            <a:outerShdw blurRad="50800" dir="5400000" dist="38100" rotWithShape="0">
              <a:srgbClr val="000000">
                <a:alpha val="35000"/>
              </a:srgbClr>
            </a:outerShdw>
          </a:effectLst>
        </p:spPr>
        <p:style>
          <a:lnRef idx="3">
            <a:schemeClr val="accent4"/>
          </a:lnRef>
          <a:fillRef idx="0">
            <a:schemeClr val="accent4"/>
          </a:fillRef>
          <a:effectRef idx="2">
            <a:schemeClr val="accent4"/>
          </a:effectRef>
          <a:fontRef idx="minor"/>
        </p:style>
      </p:sp>
      <p:sp>
        <p:nvSpPr>
          <p:cNvPr id="153" name="CustomShape 5"/>
          <p:cNvSpPr/>
          <p:nvPr/>
        </p:nvSpPr>
        <p:spPr>
          <a:xfrm>
            <a:off x="2247120" y="3125880"/>
            <a:ext cx="1669320" cy="846360"/>
          </a:xfrm>
          <a:prstGeom prst="can">
            <a:avLst>
              <a:gd name="adj" fmla="val 25000"/>
            </a:avLst>
          </a:prstGeom>
          <a:solidFill>
            <a:schemeClr val="accent2">
              <a:lumMod val="40000"/>
              <a:lumOff val="60000"/>
            </a:schemeClr>
          </a:solidFill>
          <a:ln w="28440">
            <a:solidFill>
              <a:schemeClr val="bg1">
                <a:lumMod val="50000"/>
                <a:lumOff val="50000"/>
              </a:schemeClr>
            </a:solidFill>
            <a:round/>
          </a:ln>
        </p:spPr>
        <p:style>
          <a:lnRef idx="1">
            <a:schemeClr val="accent5"/>
          </a:lnRef>
          <a:fillRef idx="2">
            <a:schemeClr val="accent5"/>
          </a:fillRef>
          <a:effectRef idx="1">
            <a:schemeClr val="accent5"/>
          </a:effectRef>
          <a:fontRef idx="minor"/>
        </p:style>
        <p:txBody>
          <a:bodyPr lIns="90000" rIns="90000" tIns="45000" bIns="45000" anchor="ctr"/>
          <a:p>
            <a:pPr algn="ctr">
              <a:lnSpc>
                <a:spcPct val="100000"/>
              </a:lnSpc>
            </a:pPr>
            <a:r>
              <a:rPr b="1" lang="en-US" sz="1800" spc="-1" strike="noStrike">
                <a:solidFill>
                  <a:srgbClr val="000000"/>
                </a:solidFill>
                <a:uFill>
                  <a:solidFill>
                    <a:srgbClr val="ffffff"/>
                  </a:solidFill>
                </a:uFill>
                <a:latin typeface="Calibri"/>
              </a:rPr>
              <a:t>Real world samples</a:t>
            </a:r>
            <a:endParaRPr b="0" lang="en-US" sz="1800" spc="-1" strike="noStrike">
              <a:solidFill>
                <a:srgbClr val="ffffff"/>
              </a:solidFill>
              <a:uFill>
                <a:solidFill>
                  <a:srgbClr val="ffffff"/>
                </a:solidFill>
              </a:uFill>
              <a:latin typeface="Arial"/>
            </a:endParaRPr>
          </a:p>
        </p:txBody>
      </p:sp>
      <p:sp>
        <p:nvSpPr>
          <p:cNvPr id="154" name="CustomShape 6"/>
          <p:cNvSpPr/>
          <p:nvPr/>
        </p:nvSpPr>
        <p:spPr>
          <a:xfrm>
            <a:off x="2170800" y="4565520"/>
            <a:ext cx="1669320" cy="846360"/>
          </a:xfrm>
          <a:prstGeom prst="roundRect">
            <a:avLst>
              <a:gd name="adj" fmla="val 16667"/>
            </a:avLst>
          </a:prstGeom>
          <a:solidFill>
            <a:schemeClr val="accent6">
              <a:lumMod val="60000"/>
              <a:lumOff val="40000"/>
            </a:schemeClr>
          </a:solidFill>
          <a:ln w="38160">
            <a:solidFill>
              <a:schemeClr val="bg1">
                <a:lumMod val="50000"/>
                <a:lumOff val="50000"/>
              </a:schemeClr>
            </a:solidFill>
            <a:round/>
          </a:ln>
        </p:spPr>
        <p:style>
          <a:lnRef idx="0"/>
          <a:fillRef idx="0"/>
          <a:effectRef idx="0"/>
          <a:fontRef idx="minor"/>
        </p:style>
        <p:txBody>
          <a:bodyPr lIns="90000" rIns="90000" tIns="45000" bIns="45000" anchor="ctr"/>
          <a:p>
            <a:pPr algn="ctr">
              <a:lnSpc>
                <a:spcPct val="100000"/>
              </a:lnSpc>
            </a:pPr>
            <a:r>
              <a:rPr b="1" lang="en-US" sz="2000" spc="-1" strike="noStrike">
                <a:solidFill>
                  <a:srgbClr val="ff0000"/>
                </a:solidFill>
                <a:uFill>
                  <a:solidFill>
                    <a:srgbClr val="ffffff"/>
                  </a:solidFill>
                </a:uFill>
                <a:latin typeface="Calibri"/>
              </a:rPr>
              <a:t>(G)</a:t>
            </a:r>
            <a:r>
              <a:rPr b="1" lang="en-US" sz="1800" spc="-1" strike="noStrike">
                <a:solidFill>
                  <a:srgbClr val="000000"/>
                </a:solidFill>
                <a:uFill>
                  <a:solidFill>
                    <a:srgbClr val="ffffff"/>
                  </a:solidFill>
                </a:uFill>
                <a:latin typeface="Calibri"/>
              </a:rPr>
              <a:t>enerator</a:t>
            </a:r>
            <a:endParaRPr b="0" lang="en-US" sz="1800" spc="-1" strike="noStrike">
              <a:solidFill>
                <a:srgbClr val="ffffff"/>
              </a:solidFill>
              <a:uFill>
                <a:solidFill>
                  <a:srgbClr val="ffffff"/>
                </a:solidFill>
              </a:uFill>
              <a:latin typeface="Arial"/>
            </a:endParaRPr>
          </a:p>
        </p:txBody>
      </p:sp>
      <p:sp>
        <p:nvSpPr>
          <p:cNvPr id="155" name="CustomShape 7"/>
          <p:cNvSpPr/>
          <p:nvPr/>
        </p:nvSpPr>
        <p:spPr>
          <a:xfrm>
            <a:off x="524880" y="4366800"/>
            <a:ext cx="596160" cy="1255320"/>
          </a:xfrm>
          <a:prstGeom prst="rect">
            <a:avLst/>
          </a:prstGeom>
          <a:solidFill>
            <a:schemeClr val="tx2">
              <a:lumMod val="90000"/>
            </a:schemeClr>
          </a:solidFill>
          <a:ln w="38160">
            <a:solidFill>
              <a:schemeClr val="bg1">
                <a:lumMod val="50000"/>
                <a:lumOff val="50000"/>
              </a:schemeClr>
            </a:solidFill>
            <a:round/>
          </a:ln>
        </p:spPr>
        <p:style>
          <a:lnRef idx="0"/>
          <a:fillRef idx="0"/>
          <a:effectRef idx="0"/>
          <a:fontRef idx="minor"/>
        </p:style>
        <p:txBody>
          <a:bodyPr lIns="90000" rIns="90000" tIns="45000" bIns="45000" anchor="ctr"/>
          <a:p>
            <a:pPr algn="ctr">
              <a:lnSpc>
                <a:spcPct val="100000"/>
              </a:lnSpc>
            </a:pPr>
            <a:r>
              <a:rPr b="1" lang="en-US" sz="1800" spc="49" strike="noStrike">
                <a:solidFill>
                  <a:srgbClr val="18276c"/>
                </a:solidFill>
                <a:uFill>
                  <a:solidFill>
                    <a:srgbClr val="ffffff"/>
                  </a:solidFill>
                </a:uFill>
                <a:latin typeface="Calibri"/>
              </a:rPr>
              <a:t>⃝</a:t>
            </a:r>
            <a:r>
              <a:rPr b="1" lang="en-US" sz="1800" spc="49" strike="noStrike">
                <a:solidFill>
                  <a:srgbClr val="18276c"/>
                </a:solidFill>
                <a:uFill>
                  <a:solidFill>
                    <a:srgbClr val="ffffff"/>
                  </a:solidFill>
                </a:uFill>
                <a:latin typeface="Calibri"/>
              </a:rPr>
              <a:t>
</a:t>
            </a:r>
            <a:r>
              <a:rPr b="1" lang="en-US" sz="1800" spc="49" strike="noStrike">
                <a:solidFill>
                  <a:srgbClr val="18276c"/>
                </a:solidFill>
                <a:uFill>
                  <a:solidFill>
                    <a:srgbClr val="ffffff"/>
                  </a:solidFill>
                </a:uFill>
                <a:latin typeface="Calibri"/>
              </a:rPr>
              <a:t>⃝⃝</a:t>
            </a:r>
            <a:endParaRPr b="0" lang="en-US" sz="1800" spc="-1" strike="noStrike">
              <a:solidFill>
                <a:srgbClr val="ffffff"/>
              </a:solidFill>
              <a:uFill>
                <a:solidFill>
                  <a:srgbClr val="ffffff"/>
                </a:solidFill>
              </a:uFill>
              <a:latin typeface="Arial"/>
            </a:endParaRPr>
          </a:p>
        </p:txBody>
      </p:sp>
      <p:sp>
        <p:nvSpPr>
          <p:cNvPr id="156" name="CustomShape 8"/>
          <p:cNvSpPr/>
          <p:nvPr/>
        </p:nvSpPr>
        <p:spPr>
          <a:xfrm>
            <a:off x="4863960" y="3809520"/>
            <a:ext cx="1669320" cy="846360"/>
          </a:xfrm>
          <a:prstGeom prst="roundRect">
            <a:avLst>
              <a:gd name="adj" fmla="val 16667"/>
            </a:avLst>
          </a:prstGeom>
          <a:solidFill>
            <a:schemeClr val="accent1">
              <a:lumMod val="60000"/>
              <a:lumOff val="40000"/>
            </a:schemeClr>
          </a:solidFill>
          <a:ln w="38160">
            <a:solidFill>
              <a:schemeClr val="bg1">
                <a:lumMod val="50000"/>
                <a:lumOff val="50000"/>
              </a:schemeClr>
            </a:solidFill>
            <a:round/>
          </a:ln>
        </p:spPr>
        <p:style>
          <a:lnRef idx="0"/>
          <a:fillRef idx="0"/>
          <a:effectRef idx="0"/>
          <a:fontRef idx="minor"/>
        </p:style>
        <p:txBody>
          <a:bodyPr lIns="0" rIns="0" tIns="0" bIns="0" anchor="ctr"/>
          <a:p>
            <a:pPr algn="ctr">
              <a:lnSpc>
                <a:spcPct val="100000"/>
              </a:lnSpc>
            </a:pPr>
            <a:r>
              <a:rPr b="1" lang="en-US" sz="2000" spc="-1" strike="noStrike">
                <a:solidFill>
                  <a:srgbClr val="ff0000"/>
                </a:solidFill>
                <a:uFill>
                  <a:solidFill>
                    <a:srgbClr val="ffffff"/>
                  </a:solidFill>
                </a:uFill>
                <a:latin typeface="Calibri"/>
              </a:rPr>
              <a:t>(D)</a:t>
            </a:r>
            <a:r>
              <a:rPr b="0" lang="en-US" sz="1800" spc="-1" strike="noStrike">
                <a:solidFill>
                  <a:srgbClr val="000000"/>
                </a:solidFill>
                <a:uFill>
                  <a:solidFill>
                    <a:srgbClr val="ffffff"/>
                  </a:solidFill>
                </a:uFill>
                <a:latin typeface="Calibri"/>
              </a:rPr>
              <a:t>iscriminator</a:t>
            </a:r>
            <a:endParaRPr b="0" lang="en-US" sz="1800" spc="-1" strike="noStrike">
              <a:solidFill>
                <a:srgbClr val="ffffff"/>
              </a:solidFill>
              <a:uFill>
                <a:solidFill>
                  <a:srgbClr val="ffffff"/>
                </a:solidFill>
              </a:uFill>
              <a:latin typeface="Arial"/>
            </a:endParaRPr>
          </a:p>
        </p:txBody>
      </p:sp>
      <p:sp>
        <p:nvSpPr>
          <p:cNvPr id="157" name="CustomShape 9"/>
          <p:cNvSpPr/>
          <p:nvPr/>
        </p:nvSpPr>
        <p:spPr>
          <a:xfrm>
            <a:off x="7711920" y="3605400"/>
            <a:ext cx="596160" cy="1255320"/>
          </a:xfrm>
          <a:prstGeom prst="rect">
            <a:avLst/>
          </a:prstGeom>
          <a:solidFill>
            <a:schemeClr val="tx2">
              <a:lumMod val="90000"/>
            </a:schemeClr>
          </a:solidFill>
          <a:ln w="38160">
            <a:solidFill>
              <a:schemeClr val="bg1">
                <a:lumMod val="50000"/>
                <a:lumOff val="50000"/>
              </a:schemeClr>
            </a:solidFill>
            <a:round/>
          </a:ln>
        </p:spPr>
        <p:style>
          <a:lnRef idx="0"/>
          <a:fillRef idx="0"/>
          <a:effectRef idx="0"/>
          <a:fontRef idx="minor"/>
        </p:style>
        <p:txBody>
          <a:bodyPr lIns="90000" rIns="90000" tIns="45000" bIns="45000" anchor="ctr"/>
          <a:p>
            <a:pPr algn="ctr">
              <a:lnSpc>
                <a:spcPct val="100000"/>
              </a:lnSpc>
            </a:pPr>
            <a:r>
              <a:rPr b="1" lang="en-US" sz="1800" spc="49" strike="noStrike">
                <a:solidFill>
                  <a:srgbClr val="00b050"/>
                </a:solidFill>
                <a:uFill>
                  <a:solidFill>
                    <a:srgbClr val="ffffff"/>
                  </a:solidFill>
                </a:uFill>
                <a:latin typeface="Calibri"/>
              </a:rPr>
              <a:t>⃝</a:t>
            </a:r>
            <a:r>
              <a:rPr b="1" lang="en-US" sz="1800" spc="49" strike="noStrike">
                <a:solidFill>
                  <a:srgbClr val="18276c"/>
                </a:solidFill>
                <a:uFill>
                  <a:solidFill>
                    <a:srgbClr val="ffffff"/>
                  </a:solidFill>
                </a:uFill>
                <a:latin typeface="Calibri"/>
              </a:rPr>
              <a:t>
</a:t>
            </a:r>
            <a:r>
              <a:rPr b="1" lang="en-US" sz="1800" spc="49" strike="noStrike">
                <a:solidFill>
                  <a:srgbClr val="000000"/>
                </a:solidFill>
                <a:uFill>
                  <a:solidFill>
                    <a:srgbClr val="ffffff"/>
                  </a:solidFill>
                </a:uFill>
                <a:latin typeface="Calibri"/>
              </a:rPr>
              <a:t>-----</a:t>
            </a:r>
            <a:r>
              <a:rPr b="1" lang="en-US" sz="1800" spc="49" strike="noStrike">
                <a:solidFill>
                  <a:srgbClr val="18276c"/>
                </a:solidFill>
                <a:uFill>
                  <a:solidFill>
                    <a:srgbClr val="ffffff"/>
                  </a:solidFill>
                </a:uFill>
                <a:latin typeface="Calibri"/>
              </a:rPr>
              <a:t>     </a:t>
            </a:r>
            <a:r>
              <a:rPr b="1" lang="en-US" sz="1800" spc="49" strike="noStrike">
                <a:solidFill>
                  <a:srgbClr val="ff0000"/>
                </a:solidFill>
                <a:uFill>
                  <a:solidFill>
                    <a:srgbClr val="ffffff"/>
                  </a:solidFill>
                </a:uFill>
                <a:latin typeface="Calibri"/>
              </a:rPr>
              <a:t>⃝</a:t>
            </a:r>
            <a:endParaRPr b="0" lang="en-US" sz="1800" spc="-1" strike="noStrike">
              <a:solidFill>
                <a:srgbClr val="ffffff"/>
              </a:solidFill>
              <a:uFill>
                <a:solidFill>
                  <a:srgbClr val="ffffff"/>
                </a:solidFill>
              </a:uFill>
              <a:latin typeface="Arial"/>
            </a:endParaRPr>
          </a:p>
        </p:txBody>
      </p:sp>
      <p:sp>
        <p:nvSpPr>
          <p:cNvPr id="158" name="CustomShape 10"/>
          <p:cNvSpPr/>
          <p:nvPr/>
        </p:nvSpPr>
        <p:spPr>
          <a:xfrm>
            <a:off x="8986680" y="3880080"/>
            <a:ext cx="1079640" cy="705600"/>
          </a:xfrm>
          <a:prstGeom prst="rect">
            <a:avLst/>
          </a:prstGeom>
          <a:solidFill>
            <a:schemeClr val="tx2">
              <a:lumMod val="90000"/>
            </a:schemeClr>
          </a:solidFill>
          <a:ln w="38160">
            <a:solidFill>
              <a:schemeClr val="bg1">
                <a:lumMod val="50000"/>
                <a:lumOff val="50000"/>
              </a:schemeClr>
            </a:solidFill>
            <a:round/>
          </a:ln>
        </p:spPr>
        <p:style>
          <a:lnRef idx="0"/>
          <a:fillRef idx="0"/>
          <a:effectRef idx="0"/>
          <a:fontRef idx="minor"/>
        </p:style>
        <p:txBody>
          <a:bodyPr lIns="90000" rIns="90000" tIns="45000" bIns="45000" anchor="ctr"/>
          <a:p>
            <a:pPr algn="ctr">
              <a:lnSpc>
                <a:spcPct val="100000"/>
              </a:lnSpc>
            </a:pPr>
            <a:r>
              <a:rPr b="1" lang="en-US" sz="1800" spc="49" strike="noStrike">
                <a:solidFill>
                  <a:srgbClr val="18276c"/>
                </a:solidFill>
                <a:uFill>
                  <a:solidFill>
                    <a:srgbClr val="ffffff"/>
                  </a:solidFill>
                </a:uFill>
                <a:latin typeface="Calibri"/>
              </a:rPr>
              <a:t>Loss</a:t>
            </a:r>
            <a:endParaRPr b="0" lang="en-US" sz="1800" spc="-1" strike="noStrike">
              <a:solidFill>
                <a:srgbClr val="ffffff"/>
              </a:solidFill>
              <a:uFill>
                <a:solidFill>
                  <a:srgbClr val="ffffff"/>
                </a:solidFill>
              </a:uFill>
              <a:latin typeface="Arial"/>
            </a:endParaRPr>
          </a:p>
        </p:txBody>
      </p:sp>
      <p:sp>
        <p:nvSpPr>
          <p:cNvPr id="159" name="CustomShape 11"/>
          <p:cNvSpPr/>
          <p:nvPr/>
        </p:nvSpPr>
        <p:spPr>
          <a:xfrm flipV="1">
            <a:off x="1121040" y="4988160"/>
            <a:ext cx="1049400" cy="5400"/>
          </a:xfrm>
          <a:custGeom>
            <a:avLst/>
            <a:gdLst/>
            <a:ahLst/>
            <a:rect l="l" t="t" r="r" b="b"/>
            <a:pathLst>
              <a:path w="21600" h="21600">
                <a:moveTo>
                  <a:pt x="0" y="0"/>
                </a:moveTo>
                <a:lnTo>
                  <a:pt x="21600" y="21600"/>
                </a:lnTo>
              </a:path>
            </a:pathLst>
          </a:custGeom>
          <a:noFill/>
          <a:ln>
            <a:solidFill>
              <a:srgbClr val="ff0000"/>
            </a:solidFill>
            <a:round/>
            <a:tailEnd len="med" type="arrow" w="med"/>
          </a:ln>
          <a:effectLst>
            <a:outerShdw blurRad="50800" dir="5400000" dist="381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60" name="CustomShape 12"/>
          <p:cNvSpPr/>
          <p:nvPr/>
        </p:nvSpPr>
        <p:spPr>
          <a:xfrm>
            <a:off x="3916800" y="3549240"/>
            <a:ext cx="946800" cy="683640"/>
          </a:xfrm>
          <a:prstGeom prst="curvedConnector3">
            <a:avLst>
              <a:gd name="adj1" fmla="val 50000"/>
            </a:avLst>
          </a:prstGeom>
          <a:noFill/>
          <a:ln>
            <a:solidFill>
              <a:srgbClr val="00b0f0"/>
            </a:solidFill>
            <a:round/>
            <a:tailEnd len="med" type="arrow" w="med"/>
          </a:ln>
          <a:effectLst>
            <a:outerShdw blurRad="50800" dir="5400000" dist="38100" rotWithShape="0">
              <a:srgbClr val="000000">
                <a:alpha val="35000"/>
              </a:srgbClr>
            </a:outerShdw>
          </a:effectLst>
        </p:spPr>
        <p:style>
          <a:lnRef idx="3">
            <a:schemeClr val="accent2"/>
          </a:lnRef>
          <a:fillRef idx="0">
            <a:schemeClr val="accent2"/>
          </a:fillRef>
          <a:effectRef idx="2">
            <a:schemeClr val="accent2"/>
          </a:effectRef>
          <a:fontRef idx="minor"/>
        </p:style>
      </p:sp>
      <p:sp>
        <p:nvSpPr>
          <p:cNvPr id="161" name="CustomShape 13"/>
          <p:cNvSpPr/>
          <p:nvPr/>
        </p:nvSpPr>
        <p:spPr>
          <a:xfrm flipV="1">
            <a:off x="3840480" y="4232160"/>
            <a:ext cx="1023120" cy="755640"/>
          </a:xfrm>
          <a:prstGeom prst="curvedConnector3">
            <a:avLst>
              <a:gd name="adj1" fmla="val 50000"/>
            </a:avLst>
          </a:prstGeom>
          <a:noFill/>
          <a:ln>
            <a:solidFill>
              <a:srgbClr val="ff0000"/>
            </a:solidFill>
            <a:round/>
            <a:tailEnd len="med" type="arrow" w="med"/>
          </a:ln>
          <a:effectLst>
            <a:outerShdw blurRad="50800" dir="5400000" dist="381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62" name="CustomShape 14"/>
          <p:cNvSpPr/>
          <p:nvPr/>
        </p:nvSpPr>
        <p:spPr>
          <a:xfrm>
            <a:off x="6533640" y="4232880"/>
            <a:ext cx="1177560" cy="360"/>
          </a:xfrm>
          <a:custGeom>
            <a:avLst/>
            <a:gdLst/>
            <a:ahLst/>
            <a:rect l="l" t="t" r="r" b="b"/>
            <a:pathLst>
              <a:path w="21600" h="21600">
                <a:moveTo>
                  <a:pt x="0" y="0"/>
                </a:moveTo>
                <a:lnTo>
                  <a:pt x="21600" y="21600"/>
                </a:lnTo>
              </a:path>
            </a:pathLst>
          </a:custGeom>
          <a:noFill/>
          <a:ln>
            <a:round/>
            <a:tailEnd len="med" type="arrow" w="med"/>
          </a:ln>
          <a:effectLst>
            <a:outerShdw blurRad="50800" dir="5400000" dist="38100" rotWithShape="0">
              <a:srgbClr val="000000">
                <a:alpha val="35000"/>
              </a:srgbClr>
            </a:outerShdw>
          </a:effectLst>
        </p:spPr>
        <p:style>
          <a:lnRef idx="3">
            <a:schemeClr val="accent1"/>
          </a:lnRef>
          <a:fillRef idx="0">
            <a:schemeClr val="accent1"/>
          </a:fillRef>
          <a:effectRef idx="2">
            <a:schemeClr val="accent1"/>
          </a:effectRef>
          <a:fontRef idx="minor"/>
        </p:style>
      </p:sp>
      <p:sp>
        <p:nvSpPr>
          <p:cNvPr id="163" name="CustomShape 15"/>
          <p:cNvSpPr/>
          <p:nvPr/>
        </p:nvSpPr>
        <p:spPr>
          <a:xfrm flipV="1">
            <a:off x="8308080" y="4232160"/>
            <a:ext cx="678240" cy="360"/>
          </a:xfrm>
          <a:custGeom>
            <a:avLst/>
            <a:gdLst/>
            <a:ahLst/>
            <a:rect l="l" t="t" r="r" b="b"/>
            <a:pathLst>
              <a:path w="21600" h="21600">
                <a:moveTo>
                  <a:pt x="0" y="0"/>
                </a:moveTo>
                <a:lnTo>
                  <a:pt x="21600" y="21600"/>
                </a:lnTo>
              </a:path>
            </a:pathLst>
          </a:custGeom>
          <a:noFill/>
          <a:ln>
            <a:round/>
            <a:tailEnd len="med" type="arrow" w="med"/>
          </a:ln>
          <a:effectLst>
            <a:outerShdw blurRad="50800" dir="5400000" dist="38100" rotWithShape="0">
              <a:srgbClr val="000000">
                <a:alpha val="35000"/>
              </a:srgbClr>
            </a:outerShdw>
          </a:effectLst>
        </p:spPr>
        <p:style>
          <a:lnRef idx="3">
            <a:schemeClr val="accent1"/>
          </a:lnRef>
          <a:fillRef idx="0">
            <a:schemeClr val="accent1"/>
          </a:fillRef>
          <a:effectRef idx="2">
            <a:schemeClr val="accent1"/>
          </a:effectRef>
          <a:fontRef idx="minor"/>
        </p:style>
      </p:sp>
      <p:sp>
        <p:nvSpPr>
          <p:cNvPr id="164" name="CustomShape 16"/>
          <p:cNvSpPr/>
          <p:nvPr/>
        </p:nvSpPr>
        <p:spPr>
          <a:xfrm>
            <a:off x="2364840" y="2837160"/>
            <a:ext cx="307440" cy="364680"/>
          </a:xfrm>
          <a:prstGeom prst="rect">
            <a:avLst/>
          </a:prstGeom>
          <a:solidFill>
            <a:srgbClr val="ffff00"/>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X</a:t>
            </a:r>
            <a:endParaRPr b="0" lang="en-US" sz="1800" spc="-1" strike="noStrike">
              <a:solidFill>
                <a:srgbClr val="ffffff"/>
              </a:solidFill>
              <a:uFill>
                <a:solidFill>
                  <a:srgbClr val="ffffff"/>
                </a:solidFill>
              </a:uFill>
              <a:latin typeface="Arial"/>
            </a:endParaRPr>
          </a:p>
        </p:txBody>
      </p:sp>
      <p:sp>
        <p:nvSpPr>
          <p:cNvPr id="165" name="CustomShape 17"/>
          <p:cNvSpPr/>
          <p:nvPr/>
        </p:nvSpPr>
        <p:spPr>
          <a:xfrm>
            <a:off x="689760" y="3963240"/>
            <a:ext cx="272520" cy="364680"/>
          </a:xfrm>
          <a:prstGeom prst="rect">
            <a:avLst/>
          </a:prstGeom>
          <a:solidFill>
            <a:srgbClr val="ffff00"/>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z</a:t>
            </a:r>
            <a:endParaRPr b="0" lang="en-US" sz="1800" spc="-1" strike="noStrike">
              <a:solidFill>
                <a:srgbClr val="ffffff"/>
              </a:solidFill>
              <a:uFill>
                <a:solidFill>
                  <a:srgbClr val="ffffff"/>
                </a:solidFill>
              </a:uFill>
              <a:latin typeface="Arial"/>
            </a:endParaRPr>
          </a:p>
        </p:txBody>
      </p:sp>
      <p:sp>
        <p:nvSpPr>
          <p:cNvPr id="166" name="CustomShape 18"/>
          <p:cNvSpPr/>
          <p:nvPr/>
        </p:nvSpPr>
        <p:spPr>
          <a:xfrm>
            <a:off x="2895480" y="5590440"/>
            <a:ext cx="827280" cy="364680"/>
          </a:xfrm>
          <a:prstGeom prst="rect">
            <a:avLst/>
          </a:prstGeom>
          <a:solidFill>
            <a:schemeClr val="tx2">
              <a:lumMod val="90000"/>
            </a:schemeClr>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P(G(z))</a:t>
            </a:r>
            <a:endParaRPr b="0" lang="en-US" sz="1800" spc="-1" strike="noStrike">
              <a:solidFill>
                <a:srgbClr val="ffffff"/>
              </a:solidFill>
              <a:uFill>
                <a:solidFill>
                  <a:srgbClr val="ffffff"/>
                </a:solidFill>
              </a:uFill>
              <a:latin typeface="Arial"/>
            </a:endParaRPr>
          </a:p>
        </p:txBody>
      </p:sp>
      <p:sp>
        <p:nvSpPr>
          <p:cNvPr id="167" name="CustomShape 19"/>
          <p:cNvSpPr/>
          <p:nvPr/>
        </p:nvSpPr>
        <p:spPr>
          <a:xfrm>
            <a:off x="6660720" y="3719160"/>
            <a:ext cx="922320" cy="401400"/>
          </a:xfrm>
          <a:prstGeom prst="rect">
            <a:avLst/>
          </a:prstGeom>
          <a:solidFill>
            <a:schemeClr val="tx1">
              <a:lumMod val="85000"/>
            </a:schemeClr>
          </a:solidFill>
          <a:ln>
            <a:noFill/>
          </a:ln>
        </p:spPr>
        <p:style>
          <a:lnRef idx="0"/>
          <a:fillRef idx="0"/>
          <a:effectRef idx="0"/>
          <a:fontRef idx="minor"/>
        </p:style>
        <p:txBody>
          <a:bodyPr lIns="90000" rIns="90000" tIns="45000" bIns="45000"/>
          <a:p>
            <a:pPr>
              <a:lnSpc>
                <a:spcPct val="100000"/>
              </a:lnSpc>
            </a:pPr>
            <a:r>
              <a:rPr b="1" lang="en-US" sz="1800" spc="-1" strike="noStrike">
                <a:solidFill>
                  <a:srgbClr val="ff0000"/>
                </a:solidFill>
                <a:uFill>
                  <a:solidFill>
                    <a:srgbClr val="ffffff"/>
                  </a:solidFill>
                </a:uFill>
                <a:latin typeface="Calibri"/>
              </a:rPr>
              <a:t>D(x, θ</a:t>
            </a:r>
            <a:r>
              <a:rPr b="1" lang="en-US" sz="1800" spc="-1" strike="noStrike" baseline="-25000">
                <a:solidFill>
                  <a:srgbClr val="ff0000"/>
                </a:solidFill>
                <a:uFill>
                  <a:solidFill>
                    <a:srgbClr val="ffffff"/>
                  </a:solidFill>
                </a:uFill>
                <a:latin typeface="Calibri"/>
              </a:rPr>
              <a:t>d</a:t>
            </a:r>
            <a:r>
              <a:rPr b="1" lang="en-US" sz="1800" spc="-1" strike="noStrike">
                <a:solidFill>
                  <a:srgbClr val="ff0000"/>
                </a:solidFill>
                <a:uFill>
                  <a:solidFill>
                    <a:srgbClr val="ffffff"/>
                  </a:solidFill>
                </a:uFill>
                <a:latin typeface="Calibri"/>
              </a:rPr>
              <a:t>)</a:t>
            </a:r>
            <a:endParaRPr b="0" lang="en-US" sz="1800" spc="-1" strike="noStrike">
              <a:solidFill>
                <a:srgbClr val="ffffff"/>
              </a:solidFill>
              <a:uFill>
                <a:solidFill>
                  <a:srgbClr val="ffffff"/>
                </a:solidFill>
              </a:uFill>
              <a:latin typeface="Arial"/>
            </a:endParaRPr>
          </a:p>
        </p:txBody>
      </p:sp>
      <p:sp>
        <p:nvSpPr>
          <p:cNvPr id="168" name="CustomShape 20"/>
          <p:cNvSpPr/>
          <p:nvPr/>
        </p:nvSpPr>
        <p:spPr>
          <a:xfrm>
            <a:off x="6377400" y="4711680"/>
            <a:ext cx="1258200" cy="401400"/>
          </a:xfrm>
          <a:prstGeom prst="rect">
            <a:avLst/>
          </a:prstGeom>
          <a:solidFill>
            <a:schemeClr val="tx1">
              <a:lumMod val="85000"/>
            </a:schemeClr>
          </a:solidFill>
          <a:ln>
            <a:noFill/>
          </a:ln>
        </p:spPr>
        <p:style>
          <a:lnRef idx="0"/>
          <a:fillRef idx="0"/>
          <a:effectRef idx="0"/>
          <a:fontRef idx="minor"/>
        </p:style>
        <p:txBody>
          <a:bodyPr lIns="90000" rIns="90000" tIns="45000" bIns="45000"/>
          <a:p>
            <a:pPr>
              <a:lnSpc>
                <a:spcPct val="100000"/>
              </a:lnSpc>
            </a:pPr>
            <a:r>
              <a:rPr b="1" lang="en-US" sz="1800" spc="-1" strike="noStrike">
                <a:solidFill>
                  <a:srgbClr val="ff0000"/>
                </a:solidFill>
                <a:uFill>
                  <a:solidFill>
                    <a:srgbClr val="ffffff"/>
                  </a:solidFill>
                </a:uFill>
                <a:latin typeface="Calibri"/>
              </a:rPr>
              <a:t>D(G(z), θ</a:t>
            </a:r>
            <a:r>
              <a:rPr b="1" lang="en-US" sz="1800" spc="-1" strike="noStrike" baseline="-25000">
                <a:solidFill>
                  <a:srgbClr val="ff0000"/>
                </a:solidFill>
                <a:uFill>
                  <a:solidFill>
                    <a:srgbClr val="ffffff"/>
                  </a:solidFill>
                </a:uFill>
                <a:latin typeface="Calibri"/>
              </a:rPr>
              <a:t>g</a:t>
            </a:r>
            <a:r>
              <a:rPr b="1" lang="en-US" sz="1800" spc="-1" strike="noStrike">
                <a:solidFill>
                  <a:srgbClr val="ff0000"/>
                </a:solidFill>
                <a:uFill>
                  <a:solidFill>
                    <a:srgbClr val="ffffff"/>
                  </a:solidFill>
                </a:uFill>
                <a:latin typeface="Calibri"/>
              </a:rPr>
              <a:t>)</a:t>
            </a:r>
            <a:endParaRPr b="0" lang="en-US" sz="1800" spc="-1" strike="noStrike">
              <a:solidFill>
                <a:srgbClr val="ffffff"/>
              </a:solidFill>
              <a:uFill>
                <a:solidFill>
                  <a:srgbClr val="ffffff"/>
                </a:solidFill>
              </a:uFill>
              <a:latin typeface="Arial"/>
            </a:endParaRPr>
          </a:p>
        </p:txBody>
      </p:sp>
      <p:sp>
        <p:nvSpPr>
          <p:cNvPr id="169" name="CustomShape 21"/>
          <p:cNvSpPr/>
          <p:nvPr/>
        </p:nvSpPr>
        <p:spPr>
          <a:xfrm>
            <a:off x="5497560" y="5289120"/>
            <a:ext cx="3344760" cy="74124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ffffff"/>
                </a:solidFill>
                <a:uFill>
                  <a:solidFill>
                    <a:srgbClr val="ffffff"/>
                  </a:solidFill>
                </a:uFill>
                <a:latin typeface="Calibri"/>
              </a:rPr>
              <a:t>Backprop error to update θ</a:t>
            </a:r>
            <a:r>
              <a:rPr b="1" lang="en-US" sz="2000" spc="-1" strike="noStrike" baseline="-25000">
                <a:solidFill>
                  <a:srgbClr val="ffffff"/>
                </a:solidFill>
                <a:uFill>
                  <a:solidFill>
                    <a:srgbClr val="ffffff"/>
                  </a:solidFill>
                </a:uFill>
                <a:latin typeface="Calibri"/>
              </a:rPr>
              <a:t>g</a:t>
            </a:r>
            <a:r>
              <a:rPr b="1" lang="en-US" sz="2000" spc="-1" strike="noStrike">
                <a:solidFill>
                  <a:srgbClr val="ffffff"/>
                </a:solidFill>
                <a:uFill>
                  <a:solidFill>
                    <a:srgbClr val="ffffff"/>
                  </a:solidFill>
                </a:uFill>
                <a:latin typeface="Calibri"/>
              </a:rPr>
              <a:t> to minimize </a:t>
            </a:r>
            <a:endParaRPr b="0" lang="en-US" sz="1800" spc="-1" strike="noStrike">
              <a:solidFill>
                <a:srgbClr val="ffffff"/>
              </a:solidFill>
              <a:uFill>
                <a:solidFill>
                  <a:srgbClr val="ffffff"/>
                </a:solidFill>
              </a:uFill>
              <a:latin typeface="Arial"/>
            </a:endParaRPr>
          </a:p>
        </p:txBody>
      </p:sp>
      <p:sp>
        <p:nvSpPr>
          <p:cNvPr id="170" name="CustomShape 22"/>
          <p:cNvSpPr/>
          <p:nvPr/>
        </p:nvSpPr>
        <p:spPr>
          <a:xfrm>
            <a:off x="5497560" y="5289120"/>
            <a:ext cx="3344760" cy="715320"/>
          </a:xfrm>
          <a:prstGeom prst="rect">
            <a:avLst/>
          </a:prstGeom>
          <a:blipFill>
            <a:blip r:embed="rId2"/>
            <a:stretch>
              <a:fillRect l="-2003" t="-5111" r="0" b="-15374"/>
            </a:stretch>
          </a:blip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Calibri"/>
              </a:rPr>
              <a:t> </a:t>
            </a:r>
            <a:endParaRPr b="0" lang="en-US" sz="1800" spc="-1" strike="noStrike">
              <a:solidFill>
                <a:srgbClr val="ffffff"/>
              </a:solidFill>
              <a:uFill>
                <a:solidFill>
                  <a:srgbClr val="ffffff"/>
                </a:solidFill>
              </a:uFill>
              <a:latin typeface="Arial"/>
            </a:endParaRPr>
          </a:p>
        </p:txBody>
      </p:sp>
      <p:sp>
        <p:nvSpPr>
          <p:cNvPr id="171" name="CustomShape 23"/>
          <p:cNvSpPr/>
          <p:nvPr/>
        </p:nvSpPr>
        <p:spPr>
          <a:xfrm>
            <a:off x="5437800" y="3955320"/>
            <a:ext cx="551160" cy="555120"/>
          </a:xfrm>
          <a:prstGeom prst="noSmoking">
            <a:avLst>
              <a:gd name="adj" fmla="val 18750"/>
            </a:avLst>
          </a:prstGeom>
          <a:solidFill>
            <a:srgbClr val="ff0000">
              <a:alpha val="35000"/>
            </a:srgbClr>
          </a:solidFill>
          <a:ln w="38160">
            <a:solidFill>
              <a:schemeClr val="tx1"/>
            </a:solidFill>
            <a:round/>
          </a:ln>
        </p:spPr>
        <p:style>
          <a:lnRef idx="2">
            <a:schemeClr val="accent1">
              <a:shade val="50000"/>
            </a:schemeClr>
          </a:lnRef>
          <a:fillRef idx="1">
            <a:schemeClr val="accent1"/>
          </a:fillRef>
          <a:effectRef idx="0">
            <a:schemeClr val="accent1"/>
          </a:effectRef>
          <a:fontRef idx="minor"/>
        </p:style>
      </p:sp>
      <p:sp>
        <p:nvSpPr>
          <p:cNvPr id="172" name="CustomShape 24"/>
          <p:cNvSpPr/>
          <p:nvPr/>
        </p:nvSpPr>
        <p:spPr>
          <a:xfrm>
            <a:off x="2881800" y="2831760"/>
            <a:ext cx="797040" cy="401400"/>
          </a:xfrm>
          <a:prstGeom prst="rect">
            <a:avLst/>
          </a:prstGeom>
          <a:solidFill>
            <a:schemeClr val="tx2">
              <a:lumMod val="90000"/>
            </a:schemeClr>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P</a:t>
            </a:r>
            <a:r>
              <a:rPr b="1" lang="en-US" sz="1800" spc="-1" strike="noStrike" baseline="-25000">
                <a:solidFill>
                  <a:srgbClr val="ff0000"/>
                </a:solidFill>
                <a:uFill>
                  <a:solidFill>
                    <a:srgbClr val="ffffff"/>
                  </a:solidFill>
                </a:uFill>
                <a:latin typeface="Calibri"/>
              </a:rPr>
              <a:t>data</a:t>
            </a:r>
            <a:r>
              <a:rPr b="1" lang="en-US" sz="1800" spc="-1" strike="noStrike">
                <a:solidFill>
                  <a:srgbClr val="ff0000"/>
                </a:solidFill>
                <a:uFill>
                  <a:solidFill>
                    <a:srgbClr val="ffffff"/>
                  </a:solidFill>
                </a:uFill>
                <a:latin typeface="Calibri"/>
              </a:rPr>
              <a:t>(x)</a:t>
            </a:r>
            <a:endParaRPr b="0" lang="en-US" sz="1800" spc="-1" strike="noStrike">
              <a:solidFill>
                <a:srgbClr val="ffffff"/>
              </a:solidFill>
              <a:uFill>
                <a:solidFill>
                  <a:srgbClr val="ffffff"/>
                </a:solidFill>
              </a:uFill>
              <a:latin typeface="Arial"/>
            </a:endParaRPr>
          </a:p>
        </p:txBody>
      </p:sp>
      <p:sp>
        <p:nvSpPr>
          <p:cNvPr id="173" name="CustomShape 25"/>
          <p:cNvSpPr/>
          <p:nvPr/>
        </p:nvSpPr>
        <p:spPr>
          <a:xfrm>
            <a:off x="560160" y="5683320"/>
            <a:ext cx="807480" cy="401400"/>
          </a:xfrm>
          <a:prstGeom prst="rect">
            <a:avLst/>
          </a:prstGeom>
          <a:solidFill>
            <a:schemeClr val="tx2">
              <a:lumMod val="90000"/>
            </a:schemeClr>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P</a:t>
            </a:r>
            <a:r>
              <a:rPr b="1" lang="en-US" sz="1800" spc="-1" strike="noStrike" baseline="-25000">
                <a:solidFill>
                  <a:srgbClr val="ff0000"/>
                </a:solidFill>
                <a:uFill>
                  <a:solidFill>
                    <a:srgbClr val="ffffff"/>
                  </a:solidFill>
                </a:uFill>
                <a:latin typeface="Calibri"/>
              </a:rPr>
              <a:t>prior</a:t>
            </a:r>
            <a:r>
              <a:rPr b="1" lang="en-US" sz="1800" spc="-1" strike="noStrike">
                <a:solidFill>
                  <a:srgbClr val="ff0000"/>
                </a:solidFill>
                <a:uFill>
                  <a:solidFill>
                    <a:srgbClr val="ffffff"/>
                  </a:solidFill>
                </a:uFill>
                <a:latin typeface="Calibri"/>
              </a:rPr>
              <a:t>(z)</a:t>
            </a:r>
            <a:endParaRPr b="0" lang="en-US" sz="1800" spc="-1" strike="noStrike">
              <a:solidFill>
                <a:srgbClr val="ffffff"/>
              </a:solidFill>
              <a:uFill>
                <a:solidFill>
                  <a:srgbClr val="ffffff"/>
                </a:solidFill>
              </a:uFill>
              <a:latin typeface="Arial"/>
            </a:endParaRPr>
          </a:p>
        </p:txBody>
      </p:sp>
      <p:sp>
        <p:nvSpPr>
          <p:cNvPr id="174" name="CustomShape 26"/>
          <p:cNvSpPr/>
          <p:nvPr/>
        </p:nvSpPr>
        <p:spPr>
          <a:xfrm>
            <a:off x="7668000" y="1850040"/>
            <a:ext cx="632880" cy="776160"/>
          </a:xfrm>
          <a:prstGeom prst="rect">
            <a:avLst/>
          </a:prstGeom>
          <a:noFill/>
          <a:ln>
            <a:noFill/>
          </a:ln>
        </p:spPr>
        <p:style>
          <a:lnRef idx="0"/>
          <a:fillRef idx="0"/>
          <a:effectRef idx="0"/>
          <a:fontRef idx="minor"/>
        </p:style>
        <p:txBody>
          <a:bodyPr wrap="none" lIns="90000" rIns="90000" tIns="45000" bIns="45000"/>
          <a:p>
            <a:pPr marL="285840" indent="-285480">
              <a:lnSpc>
                <a:spcPct val="150000"/>
              </a:lnSpc>
              <a:buClr>
                <a:srgbClr val="ffffff"/>
              </a:buClr>
              <a:buFont typeface="Arial"/>
              <a:buChar char="•"/>
            </a:pPr>
            <a:r>
              <a:rPr b="0" lang="en-US" sz="1800" spc="-1" strike="noStrike">
                <a:solidFill>
                  <a:srgbClr val="ffffff"/>
                </a:solidFill>
                <a:uFill>
                  <a:solidFill>
                    <a:srgbClr val="ffffff"/>
                  </a:solidFill>
                </a:uFill>
                <a:latin typeface="Calibri"/>
              </a:rPr>
              <a:t>= </a:t>
            </a:r>
            <a:endParaRPr b="0" lang="en-US" sz="1800" spc="-1" strike="noStrike">
              <a:solidFill>
                <a:srgbClr val="ffffff"/>
              </a:solidFill>
              <a:uFill>
                <a:solidFill>
                  <a:srgbClr val="ffffff"/>
                </a:solidFill>
              </a:uFill>
              <a:latin typeface="Arial"/>
            </a:endParaRPr>
          </a:p>
          <a:p>
            <a:pPr>
              <a:lnSpc>
                <a:spcPct val="150000"/>
              </a:lnSpc>
            </a:pPr>
            <a:endParaRPr b="0" lang="en-US" sz="1800" spc="-1" strike="noStrike">
              <a:solidFill>
                <a:srgbClr val="ffffff"/>
              </a:solidFill>
              <a:uFill>
                <a:solidFill>
                  <a:srgbClr val="ffffff"/>
                </a:solidFill>
              </a:uFill>
              <a:latin typeface="Arial"/>
            </a:endParaRPr>
          </a:p>
        </p:txBody>
      </p:sp>
      <p:sp>
        <p:nvSpPr>
          <p:cNvPr id="175" name="CustomShape 27"/>
          <p:cNvSpPr/>
          <p:nvPr/>
        </p:nvSpPr>
        <p:spPr>
          <a:xfrm>
            <a:off x="5497560" y="1850040"/>
            <a:ext cx="4974120" cy="1103760"/>
          </a:xfrm>
          <a:prstGeom prst="rect">
            <a:avLst/>
          </a:prstGeom>
          <a:blipFill>
            <a:blip r:embed="rId3"/>
            <a:stretch>
              <a:fillRect l="-853" t="0" r="0" b="-1636"/>
            </a:stretch>
          </a:blip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Calibri"/>
              </a:rPr>
              <a:t> </a:t>
            </a:r>
            <a:endParaRPr b="0" lang="en-US" sz="1800" spc="-1" strike="noStrike">
              <a:solidFill>
                <a:srgbClr val="ffffff"/>
              </a:solidFill>
              <a:uFill>
                <a:solidFill>
                  <a:srgbClr val="ffffff"/>
                </a:solidFill>
              </a:uFill>
              <a:latin typeface="Arial"/>
            </a:endParaRPr>
          </a:p>
        </p:txBody>
      </p:sp>
      <p:sp>
        <p:nvSpPr>
          <p:cNvPr id="176" name="CustomShape 28"/>
          <p:cNvSpPr/>
          <p:nvPr/>
        </p:nvSpPr>
        <p:spPr>
          <a:xfrm>
            <a:off x="2294640" y="5590440"/>
            <a:ext cx="561960" cy="364680"/>
          </a:xfrm>
          <a:prstGeom prst="rect">
            <a:avLst/>
          </a:prstGeom>
          <a:solidFill>
            <a:srgbClr val="ffff00"/>
          </a:solid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ff0000"/>
                </a:solidFill>
                <a:uFill>
                  <a:solidFill>
                    <a:srgbClr val="ffffff"/>
                  </a:solidFill>
                </a:uFill>
                <a:latin typeface="Calibri"/>
              </a:rPr>
              <a:t>G(z)</a:t>
            </a:r>
            <a:endParaRPr b="0" lang="en-US" sz="1800" spc="-1" strike="noStrike">
              <a:solidFill>
                <a:srgbClr val="ffffff"/>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u="sng">
                <a:solidFill>
                  <a:srgbClr val="c573d2"/>
                </a:solidFill>
                <a:uFill>
                  <a:solidFill>
                    <a:srgbClr val="ffffff"/>
                  </a:solidFill>
                </a:uFill>
                <a:latin typeface="Calibri Light"/>
                <a:hlinkClick r:id="rId1"/>
              </a:rPr>
              <a:t>GAN</a:t>
            </a:r>
            <a:r>
              <a:rPr b="0" lang="en-US" sz="3600" spc="-1" strike="noStrike">
                <a:solidFill>
                  <a:srgbClr val="ffffff"/>
                </a:solidFill>
                <a:uFill>
                  <a:solidFill>
                    <a:srgbClr val="ffffff"/>
                  </a:solidFill>
                </a:uFill>
                <a:latin typeface="Calibri Light"/>
              </a:rPr>
              <a:t> (Ian Goodfellow et al., </a:t>
            </a:r>
            <a:r>
              <a:rPr b="1" lang="en-US" sz="3600" spc="-1" strike="noStrike">
                <a:solidFill>
                  <a:srgbClr val="ffffff"/>
                </a:solidFill>
                <a:uFill>
                  <a:solidFill>
                    <a:srgbClr val="ffffff"/>
                  </a:solidFill>
                </a:uFill>
                <a:latin typeface="Calibri Light"/>
              </a:rPr>
              <a:t>NIPS 2014</a:t>
            </a:r>
            <a:r>
              <a:rPr b="0" lang="en-US" sz="3600" spc="-1" strike="noStrike">
                <a:solidFill>
                  <a:srgbClr val="ffffff"/>
                </a:solidFill>
                <a:uFill>
                  <a:solidFill>
                    <a:srgbClr val="ffffff"/>
                  </a:solidFill>
                </a:uFill>
                <a:latin typeface="Calibri Light"/>
              </a:rPr>
              <a:t>)</a:t>
            </a:r>
            <a:endParaRPr b="0" lang="en-US" sz="1800" spc="-1" strike="noStrike">
              <a:solidFill>
                <a:srgbClr val="ffffff"/>
              </a:solidFill>
              <a:uFill>
                <a:solidFill>
                  <a:srgbClr val="ffffff"/>
                </a:solidFill>
              </a:uFill>
              <a:latin typeface="Calibri"/>
            </a:endParaRPr>
          </a:p>
        </p:txBody>
      </p:sp>
      <p:sp>
        <p:nvSpPr>
          <p:cNvPr id="178" name="TextShape 2"/>
          <p:cNvSpPr txBox="1"/>
          <p:nvPr/>
        </p:nvSpPr>
        <p:spPr>
          <a:xfrm>
            <a:off x="685800" y="2142000"/>
            <a:ext cx="10131120" cy="3648600"/>
          </a:xfrm>
          <a:prstGeom prst="rect">
            <a:avLst/>
          </a:prstGeom>
          <a:noFill/>
          <a:ln>
            <a:noFill/>
          </a:ln>
        </p:spPr>
        <p:txBody>
          <a:bodyPr/>
          <a:p>
            <a:pPr marL="285840" indent="-285480">
              <a:lnSpc>
                <a:spcPct val="100000"/>
              </a:lnSpc>
              <a:buClr>
                <a:srgbClr val="ffffff"/>
              </a:buClr>
              <a:buFont typeface="Arial"/>
              <a:buChar char="•"/>
            </a:pPr>
            <a:r>
              <a:rPr b="0" lang="en-US" sz="2400" spc="-1" strike="noStrike">
                <a:solidFill>
                  <a:srgbClr val="ffffff"/>
                </a:solidFill>
                <a:uFill>
                  <a:solidFill>
                    <a:srgbClr val="ffffff"/>
                  </a:solidFill>
                </a:uFill>
                <a:latin typeface="Calibri"/>
              </a:rPr>
              <a:t>Objective</a:t>
            </a: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p:txBody>
      </p:sp>
      <p:sp>
        <p:nvSpPr>
          <p:cNvPr id="179" name="TextShape 3"/>
          <p:cNvSpPr txBox="1"/>
          <p:nvPr/>
        </p:nvSpPr>
        <p:spPr>
          <a:xfrm>
            <a:off x="685800" y="2142000"/>
            <a:ext cx="10131120" cy="3648600"/>
          </a:xfrm>
          <a:prstGeom prst="rect">
            <a:avLst/>
          </a:prstGeom>
          <a:blipFill>
            <a:blip r:embed="rId2"/>
            <a:stretch>
              <a:fillRect/>
            </a:stretch>
          </a:blipFill>
          <a:ln>
            <a:noFill/>
          </a:ln>
        </p:spPr>
        <p:txBody>
          <a:bodyPr anchor="ctr"/>
          <a:p>
            <a:pPr marL="285840" indent="-28548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 </a:t>
            </a:r>
            <a:endParaRPr b="0" lang="en-US" sz="1800" spc="-1" strike="noStrike">
              <a:solidFill>
                <a:srgbClr val="ffffff"/>
              </a:solidFill>
              <a:uFill>
                <a:solidFill>
                  <a:srgbClr val="ffffff"/>
                </a:solidFill>
              </a:uFill>
              <a:latin typeface="Calibri"/>
            </a:endParaRPr>
          </a:p>
        </p:txBody>
      </p:sp>
      <p:sp>
        <p:nvSpPr>
          <p:cNvPr id="180" name="CustomShape 4"/>
          <p:cNvSpPr/>
          <p:nvPr/>
        </p:nvSpPr>
        <p:spPr>
          <a:xfrm>
            <a:off x="2997720" y="2991240"/>
            <a:ext cx="93564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00"/>
                </a:solidFill>
                <a:uFill>
                  <a:solidFill>
                    <a:srgbClr val="ffffff"/>
                  </a:solidFill>
                </a:uFill>
                <a:latin typeface="Calibri"/>
              </a:rPr>
              <a:t>Value of</a:t>
            </a:r>
            <a:endParaRPr b="0" lang="en-US" sz="1800" spc="-1" strike="noStrike">
              <a:solidFill>
                <a:srgbClr val="ffffff"/>
              </a:solidFill>
              <a:uFill>
                <a:solidFill>
                  <a:srgbClr val="ffffff"/>
                </a:solidFill>
              </a:uFill>
              <a:latin typeface="Arial"/>
            </a:endParaRPr>
          </a:p>
        </p:txBody>
      </p:sp>
      <p:sp>
        <p:nvSpPr>
          <p:cNvPr id="181" name="CustomShape 5"/>
          <p:cNvSpPr/>
          <p:nvPr/>
        </p:nvSpPr>
        <p:spPr>
          <a:xfrm>
            <a:off x="450000" y="4693320"/>
            <a:ext cx="12297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00"/>
                </a:solidFill>
                <a:uFill>
                  <a:solidFill>
                    <a:srgbClr val="ffffff"/>
                  </a:solidFill>
                </a:uFill>
                <a:latin typeface="Calibri"/>
              </a:rPr>
              <a:t>Minimize G</a:t>
            </a:r>
            <a:endParaRPr b="0" lang="en-US" sz="1800" spc="-1" strike="noStrike">
              <a:solidFill>
                <a:srgbClr val="ffffff"/>
              </a:solidFill>
              <a:uFill>
                <a:solidFill>
                  <a:srgbClr val="ffffff"/>
                </a:solidFill>
              </a:uFill>
              <a:latin typeface="Arial"/>
            </a:endParaRPr>
          </a:p>
        </p:txBody>
      </p:sp>
      <p:sp>
        <p:nvSpPr>
          <p:cNvPr id="182" name="CustomShape 6"/>
          <p:cNvSpPr/>
          <p:nvPr/>
        </p:nvSpPr>
        <p:spPr>
          <a:xfrm>
            <a:off x="1199520" y="2991240"/>
            <a:ext cx="12585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00"/>
                </a:solidFill>
                <a:uFill>
                  <a:solidFill>
                    <a:srgbClr val="ffffff"/>
                  </a:solidFill>
                </a:uFill>
                <a:latin typeface="Calibri"/>
              </a:rPr>
              <a:t>Maximize D</a:t>
            </a:r>
            <a:endParaRPr b="0" lang="en-US" sz="1800" spc="-1" strike="noStrike">
              <a:solidFill>
                <a:srgbClr val="ffffff"/>
              </a:solidFill>
              <a:uFill>
                <a:solidFill>
                  <a:srgbClr val="ffffff"/>
                </a:solidFill>
              </a:uFill>
              <a:latin typeface="Arial"/>
            </a:endParaRPr>
          </a:p>
        </p:txBody>
      </p:sp>
      <p:sp>
        <p:nvSpPr>
          <p:cNvPr id="183" name="CustomShape 7"/>
          <p:cNvSpPr/>
          <p:nvPr/>
        </p:nvSpPr>
        <p:spPr>
          <a:xfrm>
            <a:off x="4809960" y="2991240"/>
            <a:ext cx="127080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00"/>
                </a:solidFill>
                <a:uFill>
                  <a:solidFill>
                    <a:srgbClr val="ffffff"/>
                  </a:solidFill>
                </a:uFill>
                <a:latin typeface="Calibri"/>
              </a:rPr>
              <a:t>Expectation</a:t>
            </a:r>
            <a:endParaRPr b="0" lang="en-US" sz="1800" spc="-1" strike="noStrike">
              <a:solidFill>
                <a:srgbClr val="ffffff"/>
              </a:solidFill>
              <a:uFill>
                <a:solidFill>
                  <a:srgbClr val="ffffff"/>
                </a:solidFill>
              </a:uFill>
              <a:latin typeface="Arial"/>
            </a:endParaRPr>
          </a:p>
        </p:txBody>
      </p:sp>
      <p:sp>
        <p:nvSpPr>
          <p:cNvPr id="184" name="CustomShape 8"/>
          <p:cNvSpPr/>
          <p:nvPr/>
        </p:nvSpPr>
        <p:spPr>
          <a:xfrm>
            <a:off x="2663280" y="4693320"/>
            <a:ext cx="151920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00"/>
                </a:solidFill>
                <a:uFill>
                  <a:solidFill>
                    <a:srgbClr val="ffffff"/>
                  </a:solidFill>
                </a:uFill>
                <a:latin typeface="Calibri"/>
              </a:rPr>
              <a:t>Distribution of</a:t>
            </a:r>
            <a:r>
              <a:rPr b="0" lang="en-US" sz="1800" spc="-1" strike="noStrike">
                <a:solidFill>
                  <a:srgbClr val="ffff00"/>
                </a:solidFill>
                <a:uFill>
                  <a:solidFill>
                    <a:srgbClr val="ffffff"/>
                  </a:solidFill>
                </a:uFill>
                <a:latin typeface="Calibri"/>
              </a:rPr>
              <a:t>
</a:t>
            </a:r>
            <a:r>
              <a:rPr b="0" lang="en-US" sz="1800" spc="-1" strike="noStrike">
                <a:solidFill>
                  <a:srgbClr val="ffff00"/>
                </a:solidFill>
                <a:uFill>
                  <a:solidFill>
                    <a:srgbClr val="ffffff"/>
                  </a:solidFill>
                </a:uFill>
                <a:latin typeface="Calibri"/>
              </a:rPr>
              <a:t>real data</a:t>
            </a:r>
            <a:endParaRPr b="0" lang="en-US" sz="1800" spc="-1" strike="noStrike">
              <a:solidFill>
                <a:srgbClr val="ffffff"/>
              </a:solidFill>
              <a:uFill>
                <a:solidFill>
                  <a:srgbClr val="ffffff"/>
                </a:solidFill>
              </a:uFill>
              <a:latin typeface="Arial"/>
            </a:endParaRPr>
          </a:p>
        </p:txBody>
      </p:sp>
      <p:sp>
        <p:nvSpPr>
          <p:cNvPr id="185" name="CustomShape 9"/>
          <p:cNvSpPr/>
          <p:nvPr/>
        </p:nvSpPr>
        <p:spPr>
          <a:xfrm>
            <a:off x="4811040" y="4693320"/>
            <a:ext cx="163080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00"/>
                </a:solidFill>
                <a:uFill>
                  <a:solidFill>
                    <a:srgbClr val="ffffff"/>
                  </a:solidFill>
                </a:uFill>
                <a:latin typeface="Calibri"/>
              </a:rPr>
              <a:t>Prob. Of D(</a:t>
            </a:r>
            <a:r>
              <a:rPr b="0" i="1" lang="en-US" sz="1800" spc="-1" strike="noStrike">
                <a:solidFill>
                  <a:srgbClr val="ffff00"/>
                </a:solidFill>
                <a:uFill>
                  <a:solidFill>
                    <a:srgbClr val="ffffff"/>
                  </a:solidFill>
                </a:uFill>
                <a:latin typeface="Calibri"/>
              </a:rPr>
              <a:t>real</a:t>
            </a:r>
            <a:r>
              <a:rPr b="0" lang="en-US" sz="1800" spc="-1" strike="noStrike">
                <a:solidFill>
                  <a:srgbClr val="ffff00"/>
                </a:solidFill>
                <a:uFill>
                  <a:solidFill>
                    <a:srgbClr val="ffffff"/>
                  </a:solidFill>
                </a:uFill>
                <a:latin typeface="Calibri"/>
              </a:rPr>
              <a:t>)</a:t>
            </a:r>
            <a:endParaRPr b="0" lang="en-US" sz="1800" spc="-1" strike="noStrike">
              <a:solidFill>
                <a:srgbClr val="ffffff"/>
              </a:solidFill>
              <a:uFill>
                <a:solidFill>
                  <a:srgbClr val="ffffff"/>
                </a:solidFill>
              </a:uFill>
              <a:latin typeface="Arial"/>
            </a:endParaRPr>
          </a:p>
        </p:txBody>
      </p:sp>
      <p:sp>
        <p:nvSpPr>
          <p:cNvPr id="186" name="CustomShape 10"/>
          <p:cNvSpPr/>
          <p:nvPr/>
        </p:nvSpPr>
        <p:spPr>
          <a:xfrm>
            <a:off x="6521400" y="4693320"/>
            <a:ext cx="193356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00"/>
                </a:solidFill>
                <a:uFill>
                  <a:solidFill>
                    <a:srgbClr val="ffffff"/>
                  </a:solidFill>
                </a:uFill>
                <a:latin typeface="Calibri"/>
              </a:rPr>
              <a:t>Distribution of</a:t>
            </a:r>
            <a:r>
              <a:rPr b="0" lang="en-US" sz="1800" spc="-1" strike="noStrike">
                <a:solidFill>
                  <a:srgbClr val="ffff00"/>
                </a:solidFill>
                <a:uFill>
                  <a:solidFill>
                    <a:srgbClr val="ffffff"/>
                  </a:solidFill>
                </a:uFill>
                <a:latin typeface="Calibri"/>
              </a:rPr>
              <a:t>
</a:t>
            </a:r>
            <a:r>
              <a:rPr b="0" lang="en-US" sz="1800" spc="-1" strike="noStrike">
                <a:solidFill>
                  <a:srgbClr val="ffff00"/>
                </a:solidFill>
                <a:uFill>
                  <a:solidFill>
                    <a:srgbClr val="ffffff"/>
                  </a:solidFill>
                </a:uFill>
                <a:latin typeface="Calibri"/>
              </a:rPr>
              <a:t>generated samples</a:t>
            </a:r>
            <a:endParaRPr b="0" lang="en-US" sz="1800" spc="-1" strike="noStrike">
              <a:solidFill>
                <a:srgbClr val="ffffff"/>
              </a:solidFill>
              <a:uFill>
                <a:solidFill>
                  <a:srgbClr val="ffffff"/>
                </a:solidFill>
              </a:uFill>
              <a:latin typeface="Arial"/>
            </a:endParaRPr>
          </a:p>
        </p:txBody>
      </p:sp>
      <p:sp>
        <p:nvSpPr>
          <p:cNvPr id="187" name="CustomShape 11"/>
          <p:cNvSpPr/>
          <p:nvPr/>
        </p:nvSpPr>
        <p:spPr>
          <a:xfrm>
            <a:off x="8672040" y="4693320"/>
            <a:ext cx="16642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00"/>
                </a:solidFill>
                <a:uFill>
                  <a:solidFill>
                    <a:srgbClr val="ffffff"/>
                  </a:solidFill>
                </a:uFill>
                <a:latin typeface="Calibri"/>
              </a:rPr>
              <a:t>Prob. Of D(</a:t>
            </a:r>
            <a:r>
              <a:rPr b="0" i="1" lang="en-US" sz="1800" spc="-1" strike="noStrike">
                <a:solidFill>
                  <a:srgbClr val="ffff00"/>
                </a:solidFill>
                <a:uFill>
                  <a:solidFill>
                    <a:srgbClr val="ffffff"/>
                  </a:solidFill>
                </a:uFill>
                <a:latin typeface="Calibri"/>
              </a:rPr>
              <a:t>fake</a:t>
            </a:r>
            <a:r>
              <a:rPr b="0" lang="en-US" sz="1800" spc="-1" strike="noStrike">
                <a:solidFill>
                  <a:srgbClr val="ffff00"/>
                </a:solidFill>
                <a:uFill>
                  <a:solidFill>
                    <a:srgbClr val="ffffff"/>
                  </a:solidFill>
                </a:uFill>
                <a:latin typeface="Calibri"/>
              </a:rPr>
              <a:t>)</a:t>
            </a:r>
            <a:endParaRPr b="0" lang="en-US" sz="1800" spc="-1" strike="noStrike">
              <a:solidFill>
                <a:srgbClr val="ffffff"/>
              </a:solidFill>
              <a:uFill>
                <a:solidFill>
                  <a:srgbClr val="ffffff"/>
                </a:solidFill>
              </a:uFill>
              <a:latin typeface="Arial"/>
            </a:endParaRPr>
          </a:p>
        </p:txBody>
      </p:sp>
      <p:sp>
        <p:nvSpPr>
          <p:cNvPr id="188" name="CustomShape 12"/>
          <p:cNvSpPr/>
          <p:nvPr/>
        </p:nvSpPr>
        <p:spPr>
          <a:xfrm>
            <a:off x="9386640" y="2991240"/>
            <a:ext cx="56664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00"/>
                </a:solidFill>
                <a:uFill>
                  <a:solidFill>
                    <a:srgbClr val="ffffff"/>
                  </a:solidFill>
                </a:uFill>
                <a:latin typeface="Calibri"/>
              </a:rPr>
              <a:t>fake</a:t>
            </a:r>
            <a:endParaRPr b="0" lang="en-US" sz="1800" spc="-1" strike="noStrike">
              <a:solidFill>
                <a:srgbClr val="ffffff"/>
              </a:solidFill>
              <a:uFill>
                <a:solidFill>
                  <a:srgbClr val="ffffff"/>
                </a:solidFill>
              </a:uFill>
              <a:latin typeface="Arial"/>
            </a:endParaRPr>
          </a:p>
        </p:txBody>
      </p:sp>
      <p:sp>
        <p:nvSpPr>
          <p:cNvPr id="189" name="CustomShape 13"/>
          <p:cNvSpPr/>
          <p:nvPr/>
        </p:nvSpPr>
        <p:spPr>
          <a:xfrm>
            <a:off x="1829160" y="3360600"/>
            <a:ext cx="200880" cy="420840"/>
          </a:xfrm>
          <a:custGeom>
            <a:avLst/>
            <a:gdLst/>
            <a:ahLst/>
            <a:rect l="l" t="t" r="r" b="b"/>
            <a:pathLst>
              <a:path w="21600" h="21600">
                <a:moveTo>
                  <a:pt x="0" y="0"/>
                </a:moveTo>
                <a:lnTo>
                  <a:pt x="21600" y="21600"/>
                </a:lnTo>
              </a:path>
            </a:pathLst>
          </a:custGeom>
          <a:noFill/>
          <a:ln>
            <a:solidFill>
              <a:srgbClr val="ffff00"/>
            </a:solidFill>
            <a:round/>
            <a:tailEnd len="med" type="triangle" w="med"/>
          </a:ln>
        </p:spPr>
        <p:style>
          <a:lnRef idx="1">
            <a:schemeClr val="accent1"/>
          </a:lnRef>
          <a:fillRef idx="0">
            <a:schemeClr val="accent1"/>
          </a:fillRef>
          <a:effectRef idx="0">
            <a:schemeClr val="accent1"/>
          </a:effectRef>
          <a:fontRef idx="minor"/>
        </p:style>
      </p:sp>
      <p:sp>
        <p:nvSpPr>
          <p:cNvPr id="190" name="CustomShape 14"/>
          <p:cNvSpPr/>
          <p:nvPr/>
        </p:nvSpPr>
        <p:spPr>
          <a:xfrm flipV="1">
            <a:off x="1065240" y="4310280"/>
            <a:ext cx="177840" cy="381960"/>
          </a:xfrm>
          <a:custGeom>
            <a:avLst/>
            <a:gdLst/>
            <a:ahLst/>
            <a:rect l="l" t="t" r="r" b="b"/>
            <a:pathLst>
              <a:path w="21600" h="21600">
                <a:moveTo>
                  <a:pt x="0" y="0"/>
                </a:moveTo>
                <a:lnTo>
                  <a:pt x="21600" y="21600"/>
                </a:lnTo>
              </a:path>
            </a:pathLst>
          </a:custGeom>
          <a:noFill/>
          <a:ln>
            <a:solidFill>
              <a:srgbClr val="ffff00"/>
            </a:solidFill>
            <a:round/>
            <a:tailEnd len="med" type="triangle" w="med"/>
          </a:ln>
        </p:spPr>
        <p:style>
          <a:lnRef idx="1">
            <a:schemeClr val="accent1"/>
          </a:lnRef>
          <a:fillRef idx="0">
            <a:schemeClr val="accent1"/>
          </a:fillRef>
          <a:effectRef idx="0">
            <a:schemeClr val="accent1"/>
          </a:effectRef>
          <a:fontRef idx="minor"/>
        </p:style>
      </p:sp>
      <p:sp>
        <p:nvSpPr>
          <p:cNvPr id="191" name="CustomShape 15"/>
          <p:cNvSpPr/>
          <p:nvPr/>
        </p:nvSpPr>
        <p:spPr>
          <a:xfrm flipH="1">
            <a:off x="2441160" y="3360600"/>
            <a:ext cx="1023480" cy="420840"/>
          </a:xfrm>
          <a:custGeom>
            <a:avLst/>
            <a:gdLst/>
            <a:ahLst/>
            <a:rect l="l" t="t" r="r" b="b"/>
            <a:pathLst>
              <a:path w="21600" h="21600">
                <a:moveTo>
                  <a:pt x="0" y="0"/>
                </a:moveTo>
                <a:lnTo>
                  <a:pt x="21600" y="21600"/>
                </a:lnTo>
              </a:path>
            </a:pathLst>
          </a:custGeom>
          <a:noFill/>
          <a:ln>
            <a:solidFill>
              <a:srgbClr val="ffff00"/>
            </a:solidFill>
            <a:round/>
            <a:tailEnd len="med" type="triangle" w="med"/>
          </a:ln>
        </p:spPr>
        <p:style>
          <a:lnRef idx="1">
            <a:schemeClr val="accent1"/>
          </a:lnRef>
          <a:fillRef idx="0">
            <a:schemeClr val="accent1"/>
          </a:fillRef>
          <a:effectRef idx="0">
            <a:schemeClr val="accent1"/>
          </a:effectRef>
          <a:fontRef idx="minor"/>
        </p:style>
      </p:sp>
      <p:sp>
        <p:nvSpPr>
          <p:cNvPr id="192" name="CustomShape 16"/>
          <p:cNvSpPr/>
          <p:nvPr/>
        </p:nvSpPr>
        <p:spPr>
          <a:xfrm flipH="1">
            <a:off x="3939840" y="3360600"/>
            <a:ext cx="1505160" cy="420840"/>
          </a:xfrm>
          <a:custGeom>
            <a:avLst/>
            <a:gdLst/>
            <a:ahLst/>
            <a:rect l="l" t="t" r="r" b="b"/>
            <a:pathLst>
              <a:path w="21600" h="21600">
                <a:moveTo>
                  <a:pt x="0" y="0"/>
                </a:moveTo>
                <a:lnTo>
                  <a:pt x="21600" y="21600"/>
                </a:lnTo>
              </a:path>
            </a:pathLst>
          </a:custGeom>
          <a:noFill/>
          <a:ln>
            <a:solidFill>
              <a:srgbClr val="ffff00"/>
            </a:solidFill>
            <a:round/>
            <a:tailEnd len="med" type="triangle" w="med"/>
          </a:ln>
        </p:spPr>
        <p:style>
          <a:lnRef idx="1">
            <a:schemeClr val="accent1"/>
          </a:lnRef>
          <a:fillRef idx="0">
            <a:schemeClr val="accent1"/>
          </a:fillRef>
          <a:effectRef idx="0">
            <a:schemeClr val="accent1"/>
          </a:effectRef>
          <a:fontRef idx="minor"/>
        </p:style>
      </p:sp>
      <p:sp>
        <p:nvSpPr>
          <p:cNvPr id="193" name="CustomShape 17"/>
          <p:cNvSpPr/>
          <p:nvPr/>
        </p:nvSpPr>
        <p:spPr>
          <a:xfrm>
            <a:off x="5446080" y="3360600"/>
            <a:ext cx="1313640" cy="420840"/>
          </a:xfrm>
          <a:custGeom>
            <a:avLst/>
            <a:gdLst/>
            <a:ahLst/>
            <a:rect l="l" t="t" r="r" b="b"/>
            <a:pathLst>
              <a:path w="21600" h="21600">
                <a:moveTo>
                  <a:pt x="0" y="0"/>
                </a:moveTo>
                <a:lnTo>
                  <a:pt x="21600" y="21600"/>
                </a:lnTo>
              </a:path>
            </a:pathLst>
          </a:custGeom>
          <a:noFill/>
          <a:ln>
            <a:solidFill>
              <a:srgbClr val="ffff00"/>
            </a:solidFill>
            <a:round/>
            <a:tailEnd len="med" type="triangle" w="med"/>
          </a:ln>
        </p:spPr>
        <p:style>
          <a:lnRef idx="1">
            <a:schemeClr val="accent1"/>
          </a:lnRef>
          <a:fillRef idx="0">
            <a:schemeClr val="accent1"/>
          </a:fillRef>
          <a:effectRef idx="0">
            <a:schemeClr val="accent1"/>
          </a:effectRef>
          <a:fontRef idx="minor"/>
        </p:style>
      </p:sp>
      <p:sp>
        <p:nvSpPr>
          <p:cNvPr id="194" name="CustomShape 18"/>
          <p:cNvSpPr/>
          <p:nvPr/>
        </p:nvSpPr>
        <p:spPr>
          <a:xfrm flipV="1">
            <a:off x="3422880" y="4271760"/>
            <a:ext cx="904320" cy="420840"/>
          </a:xfrm>
          <a:custGeom>
            <a:avLst/>
            <a:gdLst/>
            <a:ahLst/>
            <a:rect l="l" t="t" r="r" b="b"/>
            <a:pathLst>
              <a:path w="21600" h="21600">
                <a:moveTo>
                  <a:pt x="0" y="0"/>
                </a:moveTo>
                <a:lnTo>
                  <a:pt x="21600" y="21600"/>
                </a:lnTo>
              </a:path>
            </a:pathLst>
          </a:custGeom>
          <a:noFill/>
          <a:ln>
            <a:solidFill>
              <a:srgbClr val="ffff00"/>
            </a:solidFill>
            <a:round/>
            <a:tailEnd len="med" type="triangle" w="med"/>
          </a:ln>
        </p:spPr>
        <p:style>
          <a:lnRef idx="1">
            <a:schemeClr val="accent1"/>
          </a:lnRef>
          <a:fillRef idx="0">
            <a:schemeClr val="accent1"/>
          </a:fillRef>
          <a:effectRef idx="0">
            <a:schemeClr val="accent1"/>
          </a:effectRef>
          <a:fontRef idx="minor"/>
        </p:style>
      </p:sp>
      <p:sp>
        <p:nvSpPr>
          <p:cNvPr id="195" name="CustomShape 19"/>
          <p:cNvSpPr/>
          <p:nvPr/>
        </p:nvSpPr>
        <p:spPr>
          <a:xfrm flipV="1">
            <a:off x="5626800" y="4208760"/>
            <a:ext cx="65520" cy="483480"/>
          </a:xfrm>
          <a:custGeom>
            <a:avLst/>
            <a:gdLst/>
            <a:ahLst/>
            <a:rect l="l" t="t" r="r" b="b"/>
            <a:pathLst>
              <a:path w="21600" h="21600">
                <a:moveTo>
                  <a:pt x="0" y="0"/>
                </a:moveTo>
                <a:lnTo>
                  <a:pt x="21600" y="21600"/>
                </a:lnTo>
              </a:path>
            </a:pathLst>
          </a:custGeom>
          <a:noFill/>
          <a:ln>
            <a:solidFill>
              <a:srgbClr val="ffff00"/>
            </a:solidFill>
            <a:round/>
            <a:tailEnd len="med" type="triangle" w="med"/>
          </a:ln>
        </p:spPr>
        <p:style>
          <a:lnRef idx="1">
            <a:schemeClr val="accent1"/>
          </a:lnRef>
          <a:fillRef idx="0">
            <a:schemeClr val="accent1"/>
          </a:fillRef>
          <a:effectRef idx="0">
            <a:schemeClr val="accent1"/>
          </a:effectRef>
          <a:fontRef idx="minor"/>
        </p:style>
      </p:sp>
      <p:sp>
        <p:nvSpPr>
          <p:cNvPr id="196" name="CustomShape 20"/>
          <p:cNvSpPr/>
          <p:nvPr/>
        </p:nvSpPr>
        <p:spPr>
          <a:xfrm flipH="1" flipV="1">
            <a:off x="7378920" y="4310280"/>
            <a:ext cx="108360" cy="381960"/>
          </a:xfrm>
          <a:custGeom>
            <a:avLst/>
            <a:gdLst/>
            <a:ahLst/>
            <a:rect l="l" t="t" r="r" b="b"/>
            <a:pathLst>
              <a:path w="21600" h="21600">
                <a:moveTo>
                  <a:pt x="0" y="0"/>
                </a:moveTo>
                <a:lnTo>
                  <a:pt x="21600" y="21600"/>
                </a:lnTo>
              </a:path>
            </a:pathLst>
          </a:custGeom>
          <a:noFill/>
          <a:ln>
            <a:solidFill>
              <a:srgbClr val="ffff00"/>
            </a:solidFill>
            <a:round/>
            <a:tailEnd len="med" type="triangle" w="med"/>
          </a:ln>
        </p:spPr>
        <p:style>
          <a:lnRef idx="1">
            <a:schemeClr val="accent1"/>
          </a:lnRef>
          <a:fillRef idx="0">
            <a:schemeClr val="accent1"/>
          </a:fillRef>
          <a:effectRef idx="0">
            <a:schemeClr val="accent1"/>
          </a:effectRef>
          <a:fontRef idx="minor"/>
        </p:style>
      </p:sp>
      <p:sp>
        <p:nvSpPr>
          <p:cNvPr id="197" name="CustomShape 21"/>
          <p:cNvSpPr/>
          <p:nvPr/>
        </p:nvSpPr>
        <p:spPr>
          <a:xfrm flipH="1" flipV="1">
            <a:off x="9231120" y="4208760"/>
            <a:ext cx="272880" cy="483480"/>
          </a:xfrm>
          <a:custGeom>
            <a:avLst/>
            <a:gdLst/>
            <a:ahLst/>
            <a:rect l="l" t="t" r="r" b="b"/>
            <a:pathLst>
              <a:path w="21600" h="21600">
                <a:moveTo>
                  <a:pt x="0" y="0"/>
                </a:moveTo>
                <a:lnTo>
                  <a:pt x="21600" y="21600"/>
                </a:lnTo>
              </a:path>
            </a:pathLst>
          </a:custGeom>
          <a:noFill/>
          <a:ln>
            <a:solidFill>
              <a:srgbClr val="ffff00"/>
            </a:solidFill>
            <a:round/>
            <a:tailEnd len="med" type="triangle" w="med"/>
          </a:ln>
        </p:spPr>
        <p:style>
          <a:lnRef idx="1">
            <a:schemeClr val="accent1"/>
          </a:lnRef>
          <a:fillRef idx="0">
            <a:schemeClr val="accent1"/>
          </a:fillRef>
          <a:effectRef idx="0">
            <a:schemeClr val="accent1"/>
          </a:effectRef>
          <a:fontRef idx="minor"/>
        </p:style>
      </p:sp>
      <p:sp>
        <p:nvSpPr>
          <p:cNvPr id="198" name="CustomShape 22"/>
          <p:cNvSpPr/>
          <p:nvPr/>
        </p:nvSpPr>
        <p:spPr>
          <a:xfrm>
            <a:off x="9670320" y="3360600"/>
            <a:ext cx="360" cy="420840"/>
          </a:xfrm>
          <a:custGeom>
            <a:avLst/>
            <a:gdLst/>
            <a:ahLst/>
            <a:rect l="l" t="t" r="r" b="b"/>
            <a:pathLst>
              <a:path w="21600" h="21600">
                <a:moveTo>
                  <a:pt x="0" y="0"/>
                </a:moveTo>
                <a:lnTo>
                  <a:pt x="21600" y="21600"/>
                </a:lnTo>
              </a:path>
            </a:pathLst>
          </a:custGeom>
          <a:noFill/>
          <a:ln>
            <a:solidFill>
              <a:srgbClr val="ffff00"/>
            </a:solidFill>
            <a:round/>
            <a:tailEnd len="med" type="triangle" w="med"/>
          </a:ln>
        </p:spPr>
        <p:style>
          <a:lnRef idx="1">
            <a:schemeClr val="accent1"/>
          </a:lnRef>
          <a:fillRef idx="0">
            <a:schemeClr val="accent1"/>
          </a:fillRef>
          <a:effectRef idx="0">
            <a:schemeClr val="accent1"/>
          </a:effectRef>
          <a:fontRef idx="minor"/>
        </p:style>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a:solidFill>
                  <a:srgbClr val="ffffff"/>
                </a:solidFill>
                <a:uFill>
                  <a:solidFill>
                    <a:srgbClr val="ffffff"/>
                  </a:solidFill>
                </a:uFill>
                <a:latin typeface="Calibri Light"/>
              </a:rPr>
              <a:t>Outline</a:t>
            </a:r>
            <a:endParaRPr b="0" lang="en-US" sz="1800" spc="-1" strike="noStrike">
              <a:solidFill>
                <a:srgbClr val="ffffff"/>
              </a:solidFill>
              <a:uFill>
                <a:solidFill>
                  <a:srgbClr val="ffffff"/>
                </a:solidFill>
              </a:uFill>
              <a:latin typeface="Calibri"/>
            </a:endParaRPr>
          </a:p>
        </p:txBody>
      </p:sp>
      <p:sp>
        <p:nvSpPr>
          <p:cNvPr id="200" name="TextShape 2"/>
          <p:cNvSpPr txBox="1"/>
          <p:nvPr/>
        </p:nvSpPr>
        <p:spPr>
          <a:xfrm>
            <a:off x="685800" y="2142000"/>
            <a:ext cx="10131120" cy="4134240"/>
          </a:xfrm>
          <a:prstGeom prst="rect">
            <a:avLst/>
          </a:prstGeom>
          <a:noFill/>
          <a:ln>
            <a:noFill/>
          </a:ln>
        </p:spPr>
        <p:txBody>
          <a:bodyPr/>
          <a:p>
            <a:pPr marL="285840" indent="-285480">
              <a:lnSpc>
                <a:spcPct val="100000"/>
              </a:lnSpc>
              <a:buClr>
                <a:srgbClr val="ffffff"/>
              </a:buClr>
              <a:buFont typeface="Arial"/>
              <a:buChar char="•"/>
            </a:pPr>
            <a:r>
              <a:rPr b="0" lang="en-US" sz="2400" spc="-1" strike="noStrike">
                <a:solidFill>
                  <a:srgbClr val="595959"/>
                </a:solidFill>
                <a:uFill>
                  <a:solidFill>
                    <a:srgbClr val="ffffff"/>
                  </a:solidFill>
                </a:uFill>
                <a:latin typeface="Calibri"/>
              </a:rPr>
              <a:t>GAN</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ffffff"/>
                </a:solidFill>
                <a:uFill>
                  <a:solidFill>
                    <a:srgbClr val="ffffff"/>
                  </a:solidFill>
                </a:uFill>
                <a:latin typeface="Calibri"/>
              </a:rPr>
              <a:t>cGAN</a:t>
            </a:r>
            <a:endParaRPr b="0" lang="en-US" sz="18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Condition with some vector y</a:t>
            </a:r>
            <a:endParaRPr b="0" lang="en-US" sz="14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2200" spc="-1" strike="noStrike">
                <a:solidFill>
                  <a:srgbClr val="ffffff"/>
                </a:solidFill>
                <a:uFill>
                  <a:solidFill>
                    <a:srgbClr val="ffffff"/>
                  </a:solidFill>
                </a:uFill>
                <a:latin typeface="Calibri"/>
              </a:rPr>
              <a:t>G(x, y) and D(x, y)</a:t>
            </a:r>
            <a:endParaRPr b="0" lang="en-US" sz="14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8394e4"/>
                </a:solidFill>
                <a:uFill>
                  <a:solidFill>
                    <a:srgbClr val="ffffff"/>
                  </a:solidFill>
                </a:uFill>
                <a:latin typeface="Calibri"/>
              </a:rPr>
              <a:t>Pix2pix</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8394e4"/>
                </a:solidFill>
                <a:uFill>
                  <a:solidFill>
                    <a:srgbClr val="ffffff"/>
                  </a:solidFill>
                </a:uFill>
                <a:latin typeface="Calibri"/>
              </a:rPr>
              <a:t>CycleGAN</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2400" spc="-1" strike="noStrike">
                <a:solidFill>
                  <a:srgbClr val="8394e4"/>
                </a:solidFill>
                <a:uFill>
                  <a:solidFill>
                    <a:srgbClr val="ffffff"/>
                  </a:solidFill>
                </a:uFill>
                <a:latin typeface="Calibri"/>
              </a:rPr>
              <a:t>Summary</a:t>
            </a:r>
            <a:endParaRPr b="0" lang="en-US" sz="1800" spc="-1" strike="noStrike">
              <a:solidFill>
                <a:srgbClr val="ffffff"/>
              </a:solidFill>
              <a:uFill>
                <a:solidFill>
                  <a:srgbClr val="ffffff"/>
                </a:solidFill>
              </a:uFill>
              <a:latin typeface="Calibri"/>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685800" y="609480"/>
            <a:ext cx="10131120" cy="1455840"/>
          </a:xfrm>
          <a:prstGeom prst="rect">
            <a:avLst/>
          </a:prstGeom>
          <a:noFill/>
          <a:ln>
            <a:noFill/>
          </a:ln>
        </p:spPr>
        <p:txBody>
          <a:bodyPr anchor="ctr"/>
          <a:p>
            <a:pPr>
              <a:lnSpc>
                <a:spcPct val="100000"/>
              </a:lnSpc>
            </a:pPr>
            <a:r>
              <a:rPr b="0" lang="en-US" sz="3600" spc="-1" strike="noStrike" u="sng">
                <a:solidFill>
                  <a:srgbClr val="c573d2"/>
                </a:solidFill>
                <a:uFill>
                  <a:solidFill>
                    <a:srgbClr val="ffffff"/>
                  </a:solidFill>
                </a:uFill>
                <a:latin typeface="Calibri Light"/>
                <a:hlinkClick r:id="rId1"/>
              </a:rPr>
              <a:t>cGAN</a:t>
            </a:r>
            <a:r>
              <a:rPr b="0" lang="en-US" sz="3600" spc="-1" strike="noStrike">
                <a:solidFill>
                  <a:srgbClr val="ffffff"/>
                </a:solidFill>
                <a:uFill>
                  <a:solidFill>
                    <a:srgbClr val="ffffff"/>
                  </a:solidFill>
                </a:uFill>
                <a:latin typeface="Calibri Light"/>
              </a:rPr>
              <a:t> (Mehdi et al., 2014)</a:t>
            </a:r>
            <a:endParaRPr b="0" lang="en-US" sz="1800" spc="-1" strike="noStrike">
              <a:solidFill>
                <a:srgbClr val="ffffff"/>
              </a:solidFill>
              <a:uFill>
                <a:solidFill>
                  <a:srgbClr val="ffffff"/>
                </a:solidFill>
              </a:uFill>
              <a:latin typeface="Calibri"/>
            </a:endParaRPr>
          </a:p>
        </p:txBody>
      </p:sp>
      <p:sp>
        <p:nvSpPr>
          <p:cNvPr id="202" name="TextShape 2"/>
          <p:cNvSpPr txBox="1"/>
          <p:nvPr/>
        </p:nvSpPr>
        <p:spPr>
          <a:xfrm>
            <a:off x="685800" y="1751400"/>
            <a:ext cx="6435720" cy="4039560"/>
          </a:xfrm>
          <a:prstGeom prst="rect">
            <a:avLst/>
          </a:prstGeom>
          <a:noFill/>
          <a:ln>
            <a:noFill/>
          </a:ln>
        </p:spPr>
        <p:txBody>
          <a:bodyPr/>
          <a:p>
            <a:pPr marL="285840" indent="-28548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Condition the GAN with some vector y.</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See the networks with a probabilistic point of view.</a:t>
            </a:r>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Generator G(z, y)</a:t>
            </a:r>
            <a:endParaRPr b="0" lang="en-US" sz="18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1600" spc="-1" strike="noStrike">
                <a:solidFill>
                  <a:srgbClr val="ffffff"/>
                </a:solidFill>
                <a:uFill>
                  <a:solidFill>
                    <a:srgbClr val="ffffff"/>
                  </a:solidFill>
                </a:uFill>
                <a:latin typeface="Calibri"/>
              </a:rPr>
              <a:t>modeling the distribution of data given z and y</a:t>
            </a:r>
            <a:endParaRPr b="0" lang="en-US" sz="14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Discriminator D(x, y)</a:t>
            </a:r>
            <a:endParaRPr b="0" lang="en-US" sz="1800" spc="-1" strike="noStrike">
              <a:solidFill>
                <a:srgbClr val="ffffff"/>
              </a:solidFill>
              <a:uFill>
                <a:solidFill>
                  <a:srgbClr val="ffffff"/>
                </a:solidFill>
              </a:uFill>
              <a:latin typeface="Calibri"/>
            </a:endParaRPr>
          </a:p>
          <a:p>
            <a:pPr lvl="1" marL="743040" indent="-285480">
              <a:lnSpc>
                <a:spcPct val="100000"/>
              </a:lnSpc>
              <a:buClr>
                <a:srgbClr val="ffffff"/>
              </a:buClr>
              <a:buFont typeface="Arial"/>
              <a:buChar char="•"/>
            </a:pPr>
            <a:r>
              <a:rPr b="0" lang="en-US" sz="1600" spc="-1" strike="noStrike">
                <a:solidFill>
                  <a:srgbClr val="ffffff"/>
                </a:solidFill>
                <a:uFill>
                  <a:solidFill>
                    <a:srgbClr val="ffffff"/>
                  </a:solidFill>
                </a:uFill>
                <a:latin typeface="Calibri"/>
              </a:rPr>
              <a:t>Labels X and X</a:t>
            </a:r>
            <a:r>
              <a:rPr b="0" lang="en-US" sz="1600" spc="-1" strike="noStrike" baseline="-25000">
                <a:solidFill>
                  <a:srgbClr val="ffffff"/>
                </a:solidFill>
                <a:uFill>
                  <a:solidFill>
                    <a:srgbClr val="ffffff"/>
                  </a:solidFill>
                </a:uFill>
                <a:latin typeface="Calibri"/>
              </a:rPr>
              <a:t>G</a:t>
            </a:r>
            <a:r>
              <a:rPr b="0" lang="en-US" sz="1600" spc="-1" strike="noStrike">
                <a:solidFill>
                  <a:srgbClr val="ffffff"/>
                </a:solidFill>
                <a:uFill>
                  <a:solidFill>
                    <a:srgbClr val="ffffff"/>
                  </a:solidFill>
                </a:uFill>
                <a:latin typeface="Calibri"/>
              </a:rPr>
              <a:t> are modeled with d ~ D(d|X, y)</a:t>
            </a:r>
            <a:endParaRPr b="0" lang="en-US" sz="1400" spc="-1" strike="noStrike">
              <a:solidFill>
                <a:srgbClr val="ffffff"/>
              </a:solidFill>
              <a:uFill>
                <a:solidFill>
                  <a:srgbClr val="ffffff"/>
                </a:solidFill>
              </a:uFill>
              <a:latin typeface="Calibri"/>
            </a:endParaRPr>
          </a:p>
          <a:p>
            <a:endParaRPr b="0" lang="en-US" sz="1800" spc="-1" strike="noStrike">
              <a:solidFill>
                <a:srgbClr val="ffffff"/>
              </a:solidFill>
              <a:uFill>
                <a:solidFill>
                  <a:srgbClr val="ffffff"/>
                </a:solidFill>
              </a:uFill>
              <a:latin typeface="Calibri"/>
            </a:endParaRPr>
          </a:p>
          <a:p>
            <a:endParaRPr b="0" lang="en-US" sz="1800" spc="-1" strike="noStrike">
              <a:solidFill>
                <a:srgbClr val="ffffff"/>
              </a:solidFill>
              <a:uFill>
                <a:solidFill>
                  <a:srgbClr val="ffffff"/>
                </a:solidFill>
              </a:uFill>
              <a:latin typeface="Calibri"/>
            </a:endParaRPr>
          </a:p>
          <a:p>
            <a:pPr marL="285840" indent="-285480">
              <a:lnSpc>
                <a:spcPct val="100000"/>
              </a:lnSpc>
              <a:buClr>
                <a:srgbClr val="ffffff"/>
              </a:buClr>
              <a:buFont typeface="Arial"/>
              <a:buChar char="•"/>
            </a:pPr>
            <a:r>
              <a:rPr b="0" lang="en-US" sz="1800" spc="-1" strike="noStrike">
                <a:solidFill>
                  <a:srgbClr val="ffffff"/>
                </a:solidFill>
                <a:uFill>
                  <a:solidFill>
                    <a:srgbClr val="ffffff"/>
                  </a:solidFill>
                </a:uFill>
                <a:latin typeface="Calibri"/>
              </a:rPr>
              <a:t>Objective function</a:t>
            </a:r>
            <a:endParaRPr b="0" lang="en-US" sz="1800" spc="-1" strike="noStrike">
              <a:solidFill>
                <a:srgbClr val="ffffff"/>
              </a:solidFill>
              <a:uFill>
                <a:solidFill>
                  <a:srgbClr val="ffffff"/>
                </a:solidFill>
              </a:uFill>
              <a:latin typeface="Calibri"/>
            </a:endParaRPr>
          </a:p>
          <a:p>
            <a:pPr>
              <a:lnSpc>
                <a:spcPct val="100000"/>
              </a:lnSpc>
            </a:pPr>
            <a:endParaRPr b="0" lang="en-US" sz="1800" spc="-1" strike="noStrike">
              <a:solidFill>
                <a:srgbClr val="ffffff"/>
              </a:solidFill>
              <a:uFill>
                <a:solidFill>
                  <a:srgbClr val="ffffff"/>
                </a:solidFill>
              </a:uFill>
              <a:latin typeface="Calibri"/>
            </a:endParaRPr>
          </a:p>
        </p:txBody>
      </p:sp>
      <p:sp>
        <p:nvSpPr>
          <p:cNvPr id="203" name="CustomShape 3"/>
          <p:cNvSpPr/>
          <p:nvPr/>
        </p:nvSpPr>
        <p:spPr>
          <a:xfrm>
            <a:off x="713880" y="6230160"/>
            <a:ext cx="424404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ff"/>
                </a:solidFill>
                <a:uFill>
                  <a:solidFill>
                    <a:srgbClr val="ffffff"/>
                  </a:solidFill>
                </a:uFill>
                <a:latin typeface="Calibri"/>
              </a:rPr>
              <a:t>Credit: </a:t>
            </a:r>
            <a:r>
              <a:rPr b="0" lang="en-US" sz="1800" spc="-1" strike="noStrike" u="sng">
                <a:solidFill>
                  <a:srgbClr val="c573d2"/>
                </a:solidFill>
                <a:uFill>
                  <a:solidFill>
                    <a:srgbClr val="ffffff"/>
                  </a:solidFill>
                </a:uFill>
                <a:latin typeface="Calibri"/>
                <a:hlinkClick r:id="rId2"/>
              </a:rPr>
              <a:t>https://arxiv.org/pdf/1411.1784.pdf</a:t>
            </a:r>
            <a:r>
              <a:rPr b="0" lang="en-US" sz="1800" spc="-1" strike="noStrike">
                <a:solidFill>
                  <a:srgbClr val="ffffff"/>
                </a:solidFill>
                <a:uFill>
                  <a:solidFill>
                    <a:srgbClr val="ffffff"/>
                  </a:solidFill>
                </a:uFill>
                <a:latin typeface="Calibri"/>
              </a:rPr>
              <a:t> </a:t>
            </a:r>
            <a:endParaRPr b="0" lang="en-US" sz="1800" spc="-1" strike="noStrike">
              <a:solidFill>
                <a:srgbClr val="ffffff"/>
              </a:solidFill>
              <a:uFill>
                <a:solidFill>
                  <a:srgbClr val="ffffff"/>
                </a:solidFill>
              </a:uFill>
              <a:latin typeface="Arial"/>
            </a:endParaRPr>
          </a:p>
        </p:txBody>
      </p:sp>
      <p:pic>
        <p:nvPicPr>
          <p:cNvPr id="204" name="Picture 2" descr=""/>
          <p:cNvPicPr/>
          <p:nvPr/>
        </p:nvPicPr>
        <p:blipFill>
          <a:blip r:embed="rId3"/>
          <a:stretch/>
        </p:blipFill>
        <p:spPr>
          <a:xfrm>
            <a:off x="6362640" y="1022760"/>
            <a:ext cx="4454280" cy="3862440"/>
          </a:xfrm>
          <a:prstGeom prst="rect">
            <a:avLst/>
          </a:prstGeom>
          <a:ln>
            <a:noFill/>
          </a:ln>
        </p:spPr>
      </p:pic>
      <p:pic>
        <p:nvPicPr>
          <p:cNvPr id="205" name="Picture 7" descr=""/>
          <p:cNvPicPr/>
          <p:nvPr/>
        </p:nvPicPr>
        <p:blipFill>
          <a:blip r:embed="rId4"/>
          <a:stretch/>
        </p:blipFill>
        <p:spPr>
          <a:xfrm>
            <a:off x="1007280" y="5324760"/>
            <a:ext cx="8547840" cy="43884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CSCE790_Presentation_Meng</Template>
  <TotalTime>2</TotalTime>
  <Application>LibreOffice/5.1.6.2$Linux_X86_64 LibreOffice_project/10m0$Build-2</Application>
  <Words>2489</Words>
  <Paragraphs>340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2018-04-13T14:35:57Z</dcterms:created>
  <dc:creator/>
  <dc:description/>
  <dc:language>en-US</dc:language>
  <cp:lastModifiedBy/>
  <dcterms:modified xsi:type="dcterms:W3CDTF">2018-04-24T23:14:57Z</dcterms:modified>
  <cp:revision>2</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22</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22</vt:i4>
  </property>
  <property fmtid="{D5CDD505-2E9C-101B-9397-08002B2CF9AE}" pid="12" name="_TemplateID">
    <vt:lpwstr>TC040015049991</vt:lpwstr>
  </property>
</Properties>
</file>